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orwester" charset="1" panose="00000506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jpeg" Type="http://schemas.openxmlformats.org/officeDocument/2006/relationships/image"/><Relationship Id="rId11" Target="https://docs.ultralytics.com/guides/yolo-performance-metrics/" TargetMode="External" Type="http://schemas.openxmlformats.org/officeDocument/2006/relationships/hyperlink"/><Relationship Id="rId12" Target="https://docs.ultralytics.com" TargetMode="External" Type="http://schemas.openxmlformats.org/officeDocument/2006/relationships/hyperlink"/><Relationship Id="rId13" Target="../media/image38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https://www.kaggle.com/datasets/snehilsanyal/construction-site-safety-image-dataset-roboflow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jpeg" Type="http://schemas.openxmlformats.org/officeDocument/2006/relationships/image"/><Relationship Id="rId12" Target="../media/image18.jpeg" Type="http://schemas.openxmlformats.org/officeDocument/2006/relationships/image"/><Relationship Id="rId13" Target="../media/image19.jpeg" Type="http://schemas.openxmlformats.org/officeDocument/2006/relationships/image"/><Relationship Id="rId14" Target="../media/image20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kaggle.com/datasets/snehilsanyal/construction-site-safety-image-dataset-roboflow" TargetMode="External" Type="http://schemas.openxmlformats.org/officeDocument/2006/relationships/hyperlink"/><Relationship Id="rId11" Target="../media/image24.jpeg" Type="http://schemas.openxmlformats.org/officeDocument/2006/relationships/image"/><Relationship Id="rId12" Target="../media/image25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jpeg" Type="http://schemas.openxmlformats.org/officeDocument/2006/relationships/image"/><Relationship Id="rId12" Target="../media/image29.jpeg" Type="http://schemas.openxmlformats.org/officeDocument/2006/relationships/image"/><Relationship Id="rId13" Target="../media/image30.jpeg" Type="http://schemas.openxmlformats.org/officeDocument/2006/relationships/image"/><Relationship Id="rId14" Target="../media/image31.jpeg" Type="http://schemas.openxmlformats.org/officeDocument/2006/relationships/image"/><Relationship Id="rId15" Target="../media/image32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305631" y="1028700"/>
            <a:ext cx="3953669" cy="4484725"/>
            <a:chOff x="0" y="0"/>
            <a:chExt cx="71655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6553" cy="812800"/>
            </a:xfrm>
            <a:custGeom>
              <a:avLst/>
              <a:gdLst/>
              <a:ahLst/>
              <a:cxnLst/>
              <a:rect r="r" b="b" t="t" l="l"/>
              <a:pathLst>
                <a:path h="812800" w="716553">
                  <a:moveTo>
                    <a:pt x="0" y="0"/>
                  </a:moveTo>
                  <a:lnTo>
                    <a:pt x="716553" y="0"/>
                  </a:lnTo>
                  <a:lnTo>
                    <a:pt x="71655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70254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95179" y="5886122"/>
            <a:ext cx="3953669" cy="3372178"/>
            <a:chOff x="0" y="0"/>
            <a:chExt cx="716553" cy="6111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6553" cy="611165"/>
            </a:xfrm>
            <a:custGeom>
              <a:avLst/>
              <a:gdLst/>
              <a:ahLst/>
              <a:cxnLst/>
              <a:rect r="r" b="b" t="t" l="l"/>
              <a:pathLst>
                <a:path h="611165" w="716553">
                  <a:moveTo>
                    <a:pt x="0" y="0"/>
                  </a:moveTo>
                  <a:lnTo>
                    <a:pt x="716553" y="0"/>
                  </a:lnTo>
                  <a:lnTo>
                    <a:pt x="716553" y="611165"/>
                  </a:lnTo>
                  <a:lnTo>
                    <a:pt x="0" y="611165"/>
                  </a:lnTo>
                  <a:close/>
                </a:path>
              </a:pathLst>
            </a:custGeom>
            <a:blipFill>
              <a:blip r:embed="rId10"/>
              <a:stretch>
                <a:fillRect l="-6861" t="0" r="-686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7809" y="8681484"/>
            <a:ext cx="3632096" cy="576816"/>
            <a:chOff x="0" y="0"/>
            <a:chExt cx="956601" cy="1519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6601" cy="151919"/>
            </a:xfrm>
            <a:custGeom>
              <a:avLst/>
              <a:gdLst/>
              <a:ahLst/>
              <a:cxnLst/>
              <a:rect r="r" b="b" t="t" l="l"/>
              <a:pathLst>
                <a:path h="151919" w="956601">
                  <a:moveTo>
                    <a:pt x="75959" y="0"/>
                  </a:moveTo>
                  <a:lnTo>
                    <a:pt x="880642" y="0"/>
                  </a:lnTo>
                  <a:cubicBezTo>
                    <a:pt x="922593" y="0"/>
                    <a:pt x="956601" y="34008"/>
                    <a:pt x="956601" y="75959"/>
                  </a:cubicBezTo>
                  <a:lnTo>
                    <a:pt x="956601" y="75959"/>
                  </a:lnTo>
                  <a:cubicBezTo>
                    <a:pt x="956601" y="117911"/>
                    <a:pt x="922593" y="151919"/>
                    <a:pt x="880642" y="151919"/>
                  </a:cubicBezTo>
                  <a:lnTo>
                    <a:pt x="75959" y="151919"/>
                  </a:lnTo>
                  <a:cubicBezTo>
                    <a:pt x="34008" y="151919"/>
                    <a:pt x="0" y="117911"/>
                    <a:pt x="0" y="75959"/>
                  </a:cubicBezTo>
                  <a:lnTo>
                    <a:pt x="0" y="75959"/>
                  </a:lnTo>
                  <a:cubicBezTo>
                    <a:pt x="0" y="34008"/>
                    <a:pt x="34008" y="0"/>
                    <a:pt x="75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956601" cy="180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3305631" y="5886122"/>
            <a:ext cx="3953669" cy="3372178"/>
            <a:chOff x="0" y="0"/>
            <a:chExt cx="716553" cy="6111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16553" cy="611165"/>
            </a:xfrm>
            <a:custGeom>
              <a:avLst/>
              <a:gdLst/>
              <a:ahLst/>
              <a:cxnLst/>
              <a:rect r="r" b="b" t="t" l="l"/>
              <a:pathLst>
                <a:path h="611165" w="716553">
                  <a:moveTo>
                    <a:pt x="0" y="0"/>
                  </a:moveTo>
                  <a:lnTo>
                    <a:pt x="716553" y="0"/>
                  </a:lnTo>
                  <a:lnTo>
                    <a:pt x="716553" y="611165"/>
                  </a:lnTo>
                  <a:lnTo>
                    <a:pt x="0" y="611165"/>
                  </a:lnTo>
                  <a:close/>
                </a:path>
              </a:pathLst>
            </a:custGeom>
            <a:blipFill>
              <a:blip r:embed="rId11"/>
              <a:stretch>
                <a:fillRect l="-6861" t="0" r="-6861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1314450"/>
            <a:ext cx="13127791" cy="261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6"/>
              </a:lnSpc>
            </a:pPr>
            <a:r>
              <a:rPr lang="en-US" sz="10800" spc="-64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WORKPLACE SAFETY PPE DETECTION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0280" y="357454"/>
            <a:ext cx="1556981" cy="20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4"/>
              </a:lnSpc>
            </a:pPr>
            <a:r>
              <a:rPr lang="en-US" sz="1777" spc="-7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78436" y="287008"/>
            <a:ext cx="751945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67106" y="287008"/>
            <a:ext cx="928073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86033" y="287008"/>
            <a:ext cx="923532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31904" y="287008"/>
            <a:ext cx="917404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028417" y="287008"/>
            <a:ext cx="880510" cy="2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5"/>
              </a:lnSpc>
              <a:spcBef>
                <a:spcPct val="0"/>
              </a:spcBef>
            </a:pPr>
            <a:r>
              <a:rPr lang="en-US" sz="1382" spc="-5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6027" y="6040245"/>
            <a:ext cx="5683539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i="true" spc="-12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Team Members:</a:t>
            </a:r>
          </a:p>
          <a:p>
            <a:pPr algn="l"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i="true" spc="-12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DeMarcus Crump</a:t>
            </a:r>
          </a:p>
          <a:p>
            <a:pPr algn="l"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i="true" spc="-12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Chloe Tu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6027" y="8761294"/>
            <a:ext cx="351387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i="true" spc="-96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Date: October 30, 2025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842692"/>
            <a:ext cx="12276931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spc="-224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Midterm Project Proposal - ITAI 1378: Comp Vision-Artificial Intel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4394" y="7811895"/>
            <a:ext cx="568353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i="true" spc="-12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Project Tier:</a:t>
            </a:r>
            <a:r>
              <a:rPr lang="en-US" sz="3000" i="true" spc="-12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Tier 2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28700" y="5940963"/>
            <a:ext cx="4371873" cy="2533280"/>
            <a:chOff x="0" y="0"/>
            <a:chExt cx="1151440" cy="66720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51440" cy="667201"/>
            </a:xfrm>
            <a:custGeom>
              <a:avLst/>
              <a:gdLst/>
              <a:ahLst/>
              <a:cxnLst/>
              <a:rect r="r" b="b" t="t" l="l"/>
              <a:pathLst>
                <a:path h="667201" w="1151440">
                  <a:moveTo>
                    <a:pt x="44271" y="0"/>
                  </a:moveTo>
                  <a:lnTo>
                    <a:pt x="1107169" y="0"/>
                  </a:lnTo>
                  <a:cubicBezTo>
                    <a:pt x="1118910" y="0"/>
                    <a:pt x="1130171" y="4664"/>
                    <a:pt x="1138473" y="12967"/>
                  </a:cubicBezTo>
                  <a:cubicBezTo>
                    <a:pt x="1146776" y="21269"/>
                    <a:pt x="1151440" y="32530"/>
                    <a:pt x="1151440" y="44271"/>
                  </a:cubicBezTo>
                  <a:lnTo>
                    <a:pt x="1151440" y="622930"/>
                  </a:lnTo>
                  <a:cubicBezTo>
                    <a:pt x="1151440" y="634672"/>
                    <a:pt x="1146776" y="645932"/>
                    <a:pt x="1138473" y="654235"/>
                  </a:cubicBezTo>
                  <a:cubicBezTo>
                    <a:pt x="1130171" y="662537"/>
                    <a:pt x="1118910" y="667201"/>
                    <a:pt x="1107169" y="667201"/>
                  </a:cubicBezTo>
                  <a:lnTo>
                    <a:pt x="44271" y="667201"/>
                  </a:lnTo>
                  <a:cubicBezTo>
                    <a:pt x="32530" y="667201"/>
                    <a:pt x="21269" y="662537"/>
                    <a:pt x="12967" y="654235"/>
                  </a:cubicBezTo>
                  <a:cubicBezTo>
                    <a:pt x="4664" y="645932"/>
                    <a:pt x="0" y="634672"/>
                    <a:pt x="0" y="622930"/>
                  </a:cubicBezTo>
                  <a:lnTo>
                    <a:pt x="0" y="44271"/>
                  </a:lnTo>
                  <a:cubicBezTo>
                    <a:pt x="0" y="32530"/>
                    <a:pt x="4664" y="21269"/>
                    <a:pt x="12967" y="12967"/>
                  </a:cubicBezTo>
                  <a:cubicBezTo>
                    <a:pt x="21269" y="4664"/>
                    <a:pt x="32530" y="0"/>
                    <a:pt x="44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151440" cy="695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89467" y="3831101"/>
            <a:ext cx="12276931" cy="1914212"/>
            <a:chOff x="0" y="0"/>
            <a:chExt cx="3233430" cy="5041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233430" cy="504155"/>
            </a:xfrm>
            <a:custGeom>
              <a:avLst/>
              <a:gdLst/>
              <a:ahLst/>
              <a:cxnLst/>
              <a:rect r="r" b="b" t="t" l="l"/>
              <a:pathLst>
                <a:path h="504155" w="3233430">
                  <a:moveTo>
                    <a:pt x="15765" y="0"/>
                  </a:moveTo>
                  <a:lnTo>
                    <a:pt x="3217665" y="0"/>
                  </a:lnTo>
                  <a:cubicBezTo>
                    <a:pt x="3221846" y="0"/>
                    <a:pt x="3225856" y="1661"/>
                    <a:pt x="3228813" y="4618"/>
                  </a:cubicBezTo>
                  <a:cubicBezTo>
                    <a:pt x="3231769" y="7574"/>
                    <a:pt x="3233430" y="11584"/>
                    <a:pt x="3233430" y="15765"/>
                  </a:cubicBezTo>
                  <a:lnTo>
                    <a:pt x="3233430" y="488390"/>
                  </a:lnTo>
                  <a:cubicBezTo>
                    <a:pt x="3233430" y="492571"/>
                    <a:pt x="3231769" y="496581"/>
                    <a:pt x="3228813" y="499537"/>
                  </a:cubicBezTo>
                  <a:cubicBezTo>
                    <a:pt x="3225856" y="502494"/>
                    <a:pt x="3221846" y="504155"/>
                    <a:pt x="3217665" y="504155"/>
                  </a:cubicBezTo>
                  <a:lnTo>
                    <a:pt x="15765" y="504155"/>
                  </a:lnTo>
                  <a:cubicBezTo>
                    <a:pt x="11584" y="504155"/>
                    <a:pt x="7574" y="502494"/>
                    <a:pt x="4618" y="499537"/>
                  </a:cubicBezTo>
                  <a:cubicBezTo>
                    <a:pt x="1661" y="496581"/>
                    <a:pt x="0" y="492571"/>
                    <a:pt x="0" y="488390"/>
                  </a:cubicBezTo>
                  <a:lnTo>
                    <a:pt x="0" y="15765"/>
                  </a:lnTo>
                  <a:cubicBezTo>
                    <a:pt x="0" y="11584"/>
                    <a:pt x="1661" y="7574"/>
                    <a:pt x="4618" y="4618"/>
                  </a:cubicBezTo>
                  <a:cubicBezTo>
                    <a:pt x="7574" y="1661"/>
                    <a:pt x="11584" y="0"/>
                    <a:pt x="157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3233430" cy="532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28700" y="2164686"/>
          <a:ext cx="9821272" cy="7118604"/>
        </p:xfrm>
        <a:graphic>
          <a:graphicData uri="http://schemas.openxmlformats.org/drawingml/2006/table">
            <a:tbl>
              <a:tblPr/>
              <a:tblGrid>
                <a:gridCol w="3565117"/>
                <a:gridCol w="3565117"/>
                <a:gridCol w="2691037"/>
              </a:tblGrid>
              <a:tr h="7640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Resource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Options / Notes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Cost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Compute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Google Colab (Free or Pro), Kaggle Notebooks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$0–$10/month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GPU Training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Colab free tier (12–16GB GPU)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$0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CPU Inference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Any modern laptop/desktop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$0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Frameworks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PyTorch, Ultralytics YOLO, OpenCV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$0 (open source)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0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Dataset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Kaggle (direct download)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$0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APIs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Kaggle API (optional), Ultralytics HUB (optional)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$0 (free tiers)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Storage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Google Drive (15GB free), Colab storage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$0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0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Code Repository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GitHub (private repo)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$0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1052487"/>
            <a:ext cx="11347038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RESOURCES NEEDED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92695" y="2742271"/>
            <a:ext cx="6771413" cy="180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Python 3.7+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PyTorch (deep learning)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Ultralytics YOLO (model training/inference)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OpenCV (image processing &amp; visualization)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NumPy, Pandas, Matplotlib (data science tools)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47798" y="2118765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Software Stack: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92695" y="4724106"/>
            <a:ext cx="6166605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8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 Estimated Cost: 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$0 (fully achievable with free resources)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</a:pPr>
            <a:r>
              <a:rPr lang="en-US" sz="2199" spc="-8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Optional: 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Google Colab Pro ($10/month) if free tier GPU is insufficient – but not required for this project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147869" y="7096466"/>
            <a:ext cx="6056258" cy="2667696"/>
            <a:chOff x="0" y="0"/>
            <a:chExt cx="2694945" cy="11870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94945" cy="1187085"/>
            </a:xfrm>
            <a:custGeom>
              <a:avLst/>
              <a:gdLst/>
              <a:ahLst/>
              <a:cxnLst/>
              <a:rect r="r" b="b" t="t" l="l"/>
              <a:pathLst>
                <a:path h="1187085" w="2694945">
                  <a:moveTo>
                    <a:pt x="0" y="0"/>
                  </a:moveTo>
                  <a:lnTo>
                    <a:pt x="2694945" y="0"/>
                  </a:lnTo>
                  <a:lnTo>
                    <a:pt x="2694945" y="1187085"/>
                  </a:lnTo>
                  <a:lnTo>
                    <a:pt x="0" y="1187085"/>
                  </a:lnTo>
                  <a:close/>
                </a:path>
              </a:pathLst>
            </a:custGeom>
            <a:blipFill>
              <a:blip r:embed="rId9"/>
              <a:stretch>
                <a:fillRect l="0" t="-120111" r="0" b="-12011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791085" y="2156865"/>
            <a:ext cx="6928127" cy="4730051"/>
            <a:chOff x="0" y="0"/>
            <a:chExt cx="1824692" cy="12457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24692" cy="1245775"/>
            </a:xfrm>
            <a:custGeom>
              <a:avLst/>
              <a:gdLst/>
              <a:ahLst/>
              <a:cxnLst/>
              <a:rect r="r" b="b" t="t" l="l"/>
              <a:pathLst>
                <a:path h="1245775" w="1824692">
                  <a:moveTo>
                    <a:pt x="27937" y="0"/>
                  </a:moveTo>
                  <a:lnTo>
                    <a:pt x="1796755" y="0"/>
                  </a:lnTo>
                  <a:cubicBezTo>
                    <a:pt x="1812184" y="0"/>
                    <a:pt x="1824692" y="12508"/>
                    <a:pt x="1824692" y="27937"/>
                  </a:cubicBezTo>
                  <a:lnTo>
                    <a:pt x="1824692" y="1217838"/>
                  </a:lnTo>
                  <a:cubicBezTo>
                    <a:pt x="1824692" y="1233267"/>
                    <a:pt x="1812184" y="1245775"/>
                    <a:pt x="1796755" y="1245775"/>
                  </a:cubicBezTo>
                  <a:lnTo>
                    <a:pt x="27937" y="1245775"/>
                  </a:lnTo>
                  <a:cubicBezTo>
                    <a:pt x="12508" y="1245775"/>
                    <a:pt x="0" y="1233267"/>
                    <a:pt x="0" y="1217838"/>
                  </a:cubicBezTo>
                  <a:lnTo>
                    <a:pt x="0" y="27937"/>
                  </a:lnTo>
                  <a:cubicBezTo>
                    <a:pt x="0" y="12508"/>
                    <a:pt x="12508" y="0"/>
                    <a:pt x="279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824692" cy="127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228725"/>
            <a:ext cx="15999717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REFERENCES &amp; SOURCES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9943" y="8351795"/>
            <a:ext cx="8900121" cy="116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Presentation Prepared: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October 28, 2025</a:t>
            </a:r>
          </a:p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Submission Deadline: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October 30, 2025</a:t>
            </a:r>
          </a:p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Final Project Due: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December 4, 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903938"/>
            <a:ext cx="9102607" cy="195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1. U.S. Bureau of Labor Statistics (2024). "Occupational Injuries and Illnesses." BLS.gov 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2. OSHA, U.S. Department of Labor (2025). "Construction Industry Safety Resources." OSHA.gov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546260"/>
            <a:ext cx="8822766" cy="38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3. Kaggle: </a:t>
            </a:r>
            <a:r>
              <a:rPr lang="en-US" sz="2400" spc="-96" u="sng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hlinkClick r:id="rId9" tooltip="https://www.kaggle.com/datasets/snehilsanyal/construction-site-safety-image-dataset-roboflow"/>
              </a:rPr>
              <a:t>Construction_Site_Safety_Image_Dataset_Roboflow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949838" y="1028700"/>
            <a:ext cx="5309462" cy="3190332"/>
            <a:chOff x="0" y="0"/>
            <a:chExt cx="1075313" cy="6461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5313" cy="646131"/>
            </a:xfrm>
            <a:custGeom>
              <a:avLst/>
              <a:gdLst/>
              <a:ahLst/>
              <a:cxnLst/>
              <a:rect r="r" b="b" t="t" l="l"/>
              <a:pathLst>
                <a:path h="646131" w="1075313">
                  <a:moveTo>
                    <a:pt x="0" y="0"/>
                  </a:moveTo>
                  <a:lnTo>
                    <a:pt x="1075313" y="0"/>
                  </a:lnTo>
                  <a:lnTo>
                    <a:pt x="1075313" y="646131"/>
                  </a:lnTo>
                  <a:lnTo>
                    <a:pt x="0" y="646131"/>
                  </a:lnTo>
                  <a:close/>
                </a:path>
              </a:pathLst>
            </a:custGeom>
            <a:blipFill>
              <a:blip r:embed="rId10"/>
              <a:stretch>
                <a:fillRect l="0" t="-10879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4894580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373127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Workplace Safety Statistics: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182530"/>
            <a:ext cx="6771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Technical References: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639325"/>
            <a:ext cx="16596425" cy="38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3. Ultralytics (2025). "YOLO Performance Metrics Guide." : </a:t>
            </a:r>
            <a:r>
              <a:rPr lang="en-US" sz="2400" spc="-96" u="sng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docs.ultralytics.com/guides/yolo-performance-metrics/"/>
              </a:rPr>
              <a:t>https://docs.ultralytics.com/guides/yolo-performance-metrics/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6937545"/>
            <a:ext cx="12024584" cy="38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Ultralytics (2025). "YOLOv8 Documentation."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: </a:t>
            </a:r>
            <a:r>
              <a:rPr lang="en-US" sz="2400" spc="-96" u="sng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docs.ultralytics.com"/>
              </a:rPr>
              <a:t>https://docs.ultralytics.com 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1949838" y="4742907"/>
            <a:ext cx="5309462" cy="2621358"/>
            <a:chOff x="0" y="0"/>
            <a:chExt cx="1249043" cy="61667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49043" cy="616670"/>
            </a:xfrm>
            <a:custGeom>
              <a:avLst/>
              <a:gdLst/>
              <a:ahLst/>
              <a:cxnLst/>
              <a:rect r="r" b="b" t="t" l="l"/>
              <a:pathLst>
                <a:path h="616670" w="1249043">
                  <a:moveTo>
                    <a:pt x="0" y="0"/>
                  </a:moveTo>
                  <a:lnTo>
                    <a:pt x="1249043" y="0"/>
                  </a:lnTo>
                  <a:lnTo>
                    <a:pt x="1249043" y="616670"/>
                  </a:lnTo>
                  <a:lnTo>
                    <a:pt x="0" y="616670"/>
                  </a:lnTo>
                  <a:close/>
                </a:path>
              </a:pathLst>
            </a:custGeom>
            <a:blipFill>
              <a:blip r:embed="rId13"/>
              <a:stretch>
                <a:fillRect l="0" t="-17473" r="0" b="-17473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820280" y="2411227"/>
            <a:ext cx="9209784" cy="2443430"/>
            <a:chOff x="0" y="0"/>
            <a:chExt cx="2425622" cy="6435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25622" cy="643537"/>
            </a:xfrm>
            <a:custGeom>
              <a:avLst/>
              <a:gdLst/>
              <a:ahLst/>
              <a:cxnLst/>
              <a:rect r="r" b="b" t="t" l="l"/>
              <a:pathLst>
                <a:path h="643537" w="2425622">
                  <a:moveTo>
                    <a:pt x="21015" y="0"/>
                  </a:moveTo>
                  <a:lnTo>
                    <a:pt x="2404607" y="0"/>
                  </a:lnTo>
                  <a:cubicBezTo>
                    <a:pt x="2416213" y="0"/>
                    <a:pt x="2425622" y="9409"/>
                    <a:pt x="2425622" y="21015"/>
                  </a:cubicBezTo>
                  <a:lnTo>
                    <a:pt x="2425622" y="622522"/>
                  </a:lnTo>
                  <a:cubicBezTo>
                    <a:pt x="2425622" y="634128"/>
                    <a:pt x="2416213" y="643537"/>
                    <a:pt x="2404607" y="643537"/>
                  </a:cubicBezTo>
                  <a:lnTo>
                    <a:pt x="21015" y="643537"/>
                  </a:lnTo>
                  <a:cubicBezTo>
                    <a:pt x="9409" y="643537"/>
                    <a:pt x="0" y="634128"/>
                    <a:pt x="0" y="622522"/>
                  </a:cubicBezTo>
                  <a:lnTo>
                    <a:pt x="0" y="21015"/>
                  </a:lnTo>
                  <a:cubicBezTo>
                    <a:pt x="0" y="9409"/>
                    <a:pt x="9409" y="0"/>
                    <a:pt x="210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2425622" cy="672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29482" y="4854658"/>
            <a:ext cx="10914201" cy="2521453"/>
            <a:chOff x="0" y="0"/>
            <a:chExt cx="2874522" cy="6640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874522" cy="664086"/>
            </a:xfrm>
            <a:custGeom>
              <a:avLst/>
              <a:gdLst/>
              <a:ahLst/>
              <a:cxnLst/>
              <a:rect r="r" b="b" t="t" l="l"/>
              <a:pathLst>
                <a:path h="664086" w="2874522">
                  <a:moveTo>
                    <a:pt x="17734" y="0"/>
                  </a:moveTo>
                  <a:lnTo>
                    <a:pt x="2856789" y="0"/>
                  </a:lnTo>
                  <a:cubicBezTo>
                    <a:pt x="2861492" y="0"/>
                    <a:pt x="2866003" y="1868"/>
                    <a:pt x="2869328" y="5194"/>
                  </a:cubicBezTo>
                  <a:cubicBezTo>
                    <a:pt x="2872654" y="8520"/>
                    <a:pt x="2874522" y="13030"/>
                    <a:pt x="2874522" y="17734"/>
                  </a:cubicBezTo>
                  <a:lnTo>
                    <a:pt x="2874522" y="646353"/>
                  </a:lnTo>
                  <a:cubicBezTo>
                    <a:pt x="2874522" y="656147"/>
                    <a:pt x="2866583" y="664086"/>
                    <a:pt x="2856789" y="664086"/>
                  </a:cubicBezTo>
                  <a:lnTo>
                    <a:pt x="17734" y="664086"/>
                  </a:lnTo>
                  <a:cubicBezTo>
                    <a:pt x="13030" y="664086"/>
                    <a:pt x="8520" y="662218"/>
                    <a:pt x="5194" y="658892"/>
                  </a:cubicBezTo>
                  <a:cubicBezTo>
                    <a:pt x="1868" y="655567"/>
                    <a:pt x="0" y="651056"/>
                    <a:pt x="0" y="646353"/>
                  </a:cubicBezTo>
                  <a:lnTo>
                    <a:pt x="0" y="17734"/>
                  </a:lnTo>
                  <a:cubicBezTo>
                    <a:pt x="0" y="13030"/>
                    <a:pt x="1868" y="8520"/>
                    <a:pt x="5194" y="5194"/>
                  </a:cubicBezTo>
                  <a:cubicBezTo>
                    <a:pt x="8520" y="1868"/>
                    <a:pt x="13030" y="0"/>
                    <a:pt x="177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2874522" cy="692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41578" y="7376110"/>
            <a:ext cx="16804844" cy="2521453"/>
            <a:chOff x="0" y="0"/>
            <a:chExt cx="4425967" cy="66408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425967" cy="664086"/>
            </a:xfrm>
            <a:custGeom>
              <a:avLst/>
              <a:gdLst/>
              <a:ahLst/>
              <a:cxnLst/>
              <a:rect r="r" b="b" t="t" l="l"/>
              <a:pathLst>
                <a:path h="664086" w="4425967">
                  <a:moveTo>
                    <a:pt x="11517" y="0"/>
                  </a:moveTo>
                  <a:lnTo>
                    <a:pt x="4414450" y="0"/>
                  </a:lnTo>
                  <a:cubicBezTo>
                    <a:pt x="4420810" y="0"/>
                    <a:pt x="4425967" y="5157"/>
                    <a:pt x="4425967" y="11517"/>
                  </a:cubicBezTo>
                  <a:lnTo>
                    <a:pt x="4425967" y="652569"/>
                  </a:lnTo>
                  <a:cubicBezTo>
                    <a:pt x="4425967" y="658930"/>
                    <a:pt x="4420810" y="664086"/>
                    <a:pt x="4414450" y="664086"/>
                  </a:cubicBezTo>
                  <a:lnTo>
                    <a:pt x="11517" y="664086"/>
                  </a:lnTo>
                  <a:cubicBezTo>
                    <a:pt x="5157" y="664086"/>
                    <a:pt x="0" y="658930"/>
                    <a:pt x="0" y="652569"/>
                  </a:cubicBezTo>
                  <a:lnTo>
                    <a:pt x="0" y="11517"/>
                  </a:lnTo>
                  <a:cubicBezTo>
                    <a:pt x="0" y="5157"/>
                    <a:pt x="5157" y="0"/>
                    <a:pt x="11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425967" cy="692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09564" y="1162024"/>
            <a:ext cx="5849736" cy="6949386"/>
            <a:chOff x="0" y="0"/>
            <a:chExt cx="1060191" cy="12594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0191" cy="1259489"/>
            </a:xfrm>
            <a:custGeom>
              <a:avLst/>
              <a:gdLst/>
              <a:ahLst/>
              <a:cxnLst/>
              <a:rect r="r" b="b" t="t" l="l"/>
              <a:pathLst>
                <a:path h="1259489" w="1060191">
                  <a:moveTo>
                    <a:pt x="0" y="0"/>
                  </a:moveTo>
                  <a:lnTo>
                    <a:pt x="1060191" y="0"/>
                  </a:lnTo>
                  <a:lnTo>
                    <a:pt x="1060191" y="1259489"/>
                  </a:lnTo>
                  <a:lnTo>
                    <a:pt x="0" y="1259489"/>
                  </a:lnTo>
                  <a:close/>
                </a:path>
              </a:pathLst>
            </a:custGeom>
            <a:blipFill>
              <a:blip r:embed="rId9"/>
              <a:stretch>
                <a:fillRect l="-39154" t="0" r="-39154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1228725"/>
            <a:ext cx="9120608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THE 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921001"/>
            <a:ext cx="10073881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Failure to wear required Personal Protective Equipment (PPE) on construction sites leads to preventable injuries, deaths, and costly OSHA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penalties. Manual monitoring is inconsistent and error-prone.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5157" y="2389506"/>
            <a:ext cx="7633133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problem are you solving?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608142"/>
            <a:ext cx="8832968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Construction/safety managers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enforce compliance</a:t>
            </a:r>
          </a:p>
          <a:p>
            <a:pPr algn="l" marL="453392" indent="-226696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OSHA/government agencies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regulatory compliance</a:t>
            </a:r>
          </a:p>
          <a:p>
            <a:pPr algn="l" marL="453392" indent="-226696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Workers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personal safety</a:t>
            </a:r>
          </a:p>
          <a:p>
            <a:pPr algn="l" marL="453392" indent="-226696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Insurance companies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reduce injury claims</a:t>
            </a:r>
          </a:p>
          <a:p>
            <a:pPr algn="l" marL="453392" indent="-226696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Employers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 avoid penalties and costs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5157" y="4094481"/>
            <a:ext cx="7633133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Who cares about this problem?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5157" y="6433770"/>
            <a:ext cx="7633133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is it important?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5157" y="6927165"/>
            <a:ext cx="10230588" cy="308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Statistics: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4,764 workers died on the job in 2020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(US); nearly half in construction/material-moving [OSHA, BLS]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$1 billion per week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 direct worker compensation costs for serious injuries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70% of fall incidents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involve lack of PPE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Only 60% of workers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consistently wear required PPE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Average injury cost: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~$42,000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Death cost: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&gt;$1.3 million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OSHA penalties: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$15,625–$156,259 per violation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25012" y="8227695"/>
            <a:ext cx="6618840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Impact: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Automated detection reduces injuries, cuts insurance costs, ensures OSHA compliance, and saves millions annually.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102581" y="8111410"/>
            <a:ext cx="6376358" cy="1323990"/>
            <a:chOff x="0" y="0"/>
            <a:chExt cx="1679370" cy="3487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79370" cy="348705"/>
            </a:xfrm>
            <a:custGeom>
              <a:avLst/>
              <a:gdLst/>
              <a:ahLst/>
              <a:cxnLst/>
              <a:rect r="r" b="b" t="t" l="l"/>
              <a:pathLst>
                <a:path h="348705" w="1679370">
                  <a:moveTo>
                    <a:pt x="30354" y="0"/>
                  </a:moveTo>
                  <a:lnTo>
                    <a:pt x="1649016" y="0"/>
                  </a:lnTo>
                  <a:cubicBezTo>
                    <a:pt x="1657066" y="0"/>
                    <a:pt x="1664787" y="3198"/>
                    <a:pt x="1670479" y="8890"/>
                  </a:cubicBezTo>
                  <a:cubicBezTo>
                    <a:pt x="1676172" y="14583"/>
                    <a:pt x="1679370" y="22304"/>
                    <a:pt x="1679370" y="30354"/>
                  </a:cubicBezTo>
                  <a:lnTo>
                    <a:pt x="1679370" y="318351"/>
                  </a:lnTo>
                  <a:cubicBezTo>
                    <a:pt x="1679370" y="335115"/>
                    <a:pt x="1665780" y="348705"/>
                    <a:pt x="1649016" y="348705"/>
                  </a:cubicBezTo>
                  <a:lnTo>
                    <a:pt x="30354" y="348705"/>
                  </a:lnTo>
                  <a:cubicBezTo>
                    <a:pt x="22304" y="348705"/>
                    <a:pt x="14583" y="345507"/>
                    <a:pt x="8890" y="339815"/>
                  </a:cubicBezTo>
                  <a:cubicBezTo>
                    <a:pt x="3198" y="334122"/>
                    <a:pt x="0" y="326402"/>
                    <a:pt x="0" y="318351"/>
                  </a:cubicBezTo>
                  <a:lnTo>
                    <a:pt x="0" y="30354"/>
                  </a:lnTo>
                  <a:cubicBezTo>
                    <a:pt x="0" y="22304"/>
                    <a:pt x="3198" y="14583"/>
                    <a:pt x="8890" y="8890"/>
                  </a:cubicBezTo>
                  <a:cubicBezTo>
                    <a:pt x="14583" y="3198"/>
                    <a:pt x="22304" y="0"/>
                    <a:pt x="303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679370" cy="37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21286" y="2246631"/>
            <a:ext cx="10181295" cy="4082364"/>
            <a:chOff x="0" y="0"/>
            <a:chExt cx="2681493" cy="107519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681493" cy="1075191"/>
            </a:xfrm>
            <a:custGeom>
              <a:avLst/>
              <a:gdLst/>
              <a:ahLst/>
              <a:cxnLst/>
              <a:rect r="r" b="b" t="t" l="l"/>
              <a:pathLst>
                <a:path h="1075191" w="2681493">
                  <a:moveTo>
                    <a:pt x="19010" y="0"/>
                  </a:moveTo>
                  <a:lnTo>
                    <a:pt x="2662483" y="0"/>
                  </a:lnTo>
                  <a:cubicBezTo>
                    <a:pt x="2672982" y="0"/>
                    <a:pt x="2681493" y="8511"/>
                    <a:pt x="2681493" y="19010"/>
                  </a:cubicBezTo>
                  <a:lnTo>
                    <a:pt x="2681493" y="1056180"/>
                  </a:lnTo>
                  <a:cubicBezTo>
                    <a:pt x="2681493" y="1061222"/>
                    <a:pt x="2679491" y="1066058"/>
                    <a:pt x="2675925" y="1069623"/>
                  </a:cubicBezTo>
                  <a:cubicBezTo>
                    <a:pt x="2672360" y="1073188"/>
                    <a:pt x="2667525" y="1075191"/>
                    <a:pt x="2662483" y="1075191"/>
                  </a:cubicBezTo>
                  <a:lnTo>
                    <a:pt x="19010" y="1075191"/>
                  </a:lnTo>
                  <a:cubicBezTo>
                    <a:pt x="13968" y="1075191"/>
                    <a:pt x="9133" y="1073188"/>
                    <a:pt x="5568" y="1069623"/>
                  </a:cubicBezTo>
                  <a:cubicBezTo>
                    <a:pt x="2003" y="1066058"/>
                    <a:pt x="0" y="1061222"/>
                    <a:pt x="0" y="1056180"/>
                  </a:cubicBezTo>
                  <a:lnTo>
                    <a:pt x="0" y="19010"/>
                  </a:lnTo>
                  <a:cubicBezTo>
                    <a:pt x="0" y="13968"/>
                    <a:pt x="2003" y="9133"/>
                    <a:pt x="5568" y="5568"/>
                  </a:cubicBezTo>
                  <a:cubicBezTo>
                    <a:pt x="9133" y="2003"/>
                    <a:pt x="13968" y="0"/>
                    <a:pt x="190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2681493" cy="1103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74993" y="6324547"/>
            <a:ext cx="10050019" cy="3792134"/>
            <a:chOff x="0" y="0"/>
            <a:chExt cx="2646919" cy="9987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646919" cy="998751"/>
            </a:xfrm>
            <a:custGeom>
              <a:avLst/>
              <a:gdLst/>
              <a:ahLst/>
              <a:cxnLst/>
              <a:rect r="r" b="b" t="t" l="l"/>
              <a:pathLst>
                <a:path h="998751" w="2646919">
                  <a:moveTo>
                    <a:pt x="19258" y="0"/>
                  </a:moveTo>
                  <a:lnTo>
                    <a:pt x="2627660" y="0"/>
                  </a:lnTo>
                  <a:cubicBezTo>
                    <a:pt x="2638296" y="0"/>
                    <a:pt x="2646919" y="8622"/>
                    <a:pt x="2646919" y="19258"/>
                  </a:cubicBezTo>
                  <a:lnTo>
                    <a:pt x="2646919" y="979493"/>
                  </a:lnTo>
                  <a:cubicBezTo>
                    <a:pt x="2646919" y="990129"/>
                    <a:pt x="2638296" y="998751"/>
                    <a:pt x="2627660" y="998751"/>
                  </a:cubicBezTo>
                  <a:lnTo>
                    <a:pt x="19258" y="998751"/>
                  </a:lnTo>
                  <a:cubicBezTo>
                    <a:pt x="8622" y="998751"/>
                    <a:pt x="0" y="990129"/>
                    <a:pt x="0" y="979493"/>
                  </a:cubicBezTo>
                  <a:lnTo>
                    <a:pt x="0" y="19258"/>
                  </a:lnTo>
                  <a:cubicBezTo>
                    <a:pt x="0" y="8622"/>
                    <a:pt x="8622" y="0"/>
                    <a:pt x="192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2646919" cy="1027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748693" y="2986167"/>
            <a:ext cx="2719973" cy="1459468"/>
            <a:chOff x="0" y="0"/>
            <a:chExt cx="492961" cy="2645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9"/>
              <a:stretch>
                <a:fillRect l="0" t="-19887" r="0" b="-1988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90604" y="1164155"/>
            <a:ext cx="9803184" cy="101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9"/>
              </a:lnSpc>
            </a:pPr>
            <a:r>
              <a:rPr lang="en-US" sz="7999" spc="-47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YOUR SOLUTION (OVERVIEW)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50387" y="6064884"/>
            <a:ext cx="9047796" cy="1769985"/>
            <a:chOff x="0" y="0"/>
            <a:chExt cx="2382959" cy="4661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2959" cy="466169"/>
            </a:xfrm>
            <a:custGeom>
              <a:avLst/>
              <a:gdLst/>
              <a:ahLst/>
              <a:cxnLst/>
              <a:rect r="r" b="b" t="t" l="l"/>
              <a:pathLst>
                <a:path h="466169" w="2382959">
                  <a:moveTo>
                    <a:pt x="21392" y="0"/>
                  </a:moveTo>
                  <a:lnTo>
                    <a:pt x="2361567" y="0"/>
                  </a:lnTo>
                  <a:cubicBezTo>
                    <a:pt x="2367240" y="0"/>
                    <a:pt x="2372681" y="2254"/>
                    <a:pt x="2376693" y="6265"/>
                  </a:cubicBezTo>
                  <a:cubicBezTo>
                    <a:pt x="2380705" y="10277"/>
                    <a:pt x="2382959" y="15718"/>
                    <a:pt x="2382959" y="21392"/>
                  </a:cubicBezTo>
                  <a:lnTo>
                    <a:pt x="2382959" y="444777"/>
                  </a:lnTo>
                  <a:cubicBezTo>
                    <a:pt x="2382959" y="450451"/>
                    <a:pt x="2380705" y="455892"/>
                    <a:pt x="2376693" y="459903"/>
                  </a:cubicBezTo>
                  <a:cubicBezTo>
                    <a:pt x="2372681" y="463915"/>
                    <a:pt x="2367240" y="466169"/>
                    <a:pt x="2361567" y="466169"/>
                  </a:cubicBezTo>
                  <a:lnTo>
                    <a:pt x="21392" y="466169"/>
                  </a:lnTo>
                  <a:cubicBezTo>
                    <a:pt x="15718" y="466169"/>
                    <a:pt x="10277" y="463915"/>
                    <a:pt x="6265" y="459903"/>
                  </a:cubicBezTo>
                  <a:cubicBezTo>
                    <a:pt x="2254" y="455892"/>
                    <a:pt x="0" y="450451"/>
                    <a:pt x="0" y="444777"/>
                  </a:cubicBezTo>
                  <a:lnTo>
                    <a:pt x="0" y="21392"/>
                  </a:lnTo>
                  <a:cubicBezTo>
                    <a:pt x="0" y="15718"/>
                    <a:pt x="2254" y="10277"/>
                    <a:pt x="6265" y="6265"/>
                  </a:cubicBezTo>
                  <a:cubicBezTo>
                    <a:pt x="10277" y="2254"/>
                    <a:pt x="15718" y="0"/>
                    <a:pt x="213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382959" cy="494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0748693" y="4740910"/>
            <a:ext cx="2719973" cy="1459468"/>
            <a:chOff x="0" y="0"/>
            <a:chExt cx="492961" cy="2645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0"/>
              <a:stretch>
                <a:fillRect l="0" t="-5525" r="0" b="-34249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748693" y="6533754"/>
            <a:ext cx="2719973" cy="1459468"/>
            <a:chOff x="0" y="0"/>
            <a:chExt cx="492961" cy="2645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1"/>
              <a:stretch>
                <a:fillRect l="0" t="-19887" r="0" b="-19887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748693" y="8243650"/>
            <a:ext cx="2719973" cy="1459468"/>
            <a:chOff x="0" y="0"/>
            <a:chExt cx="492961" cy="2645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2"/>
              <a:stretch>
                <a:fillRect l="0" t="-12009" r="0" b="-12009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50387" y="2324933"/>
            <a:ext cx="8974985" cy="3528536"/>
            <a:chOff x="0" y="0"/>
            <a:chExt cx="1626603" cy="6395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603" cy="639503"/>
            </a:xfrm>
            <a:custGeom>
              <a:avLst/>
              <a:gdLst/>
              <a:ahLst/>
              <a:cxnLst/>
              <a:rect r="r" b="b" t="t" l="l"/>
              <a:pathLst>
                <a:path h="639503" w="1626603">
                  <a:moveTo>
                    <a:pt x="0" y="0"/>
                  </a:moveTo>
                  <a:lnTo>
                    <a:pt x="1626603" y="0"/>
                  </a:lnTo>
                  <a:lnTo>
                    <a:pt x="1626603" y="639503"/>
                  </a:lnTo>
                  <a:lnTo>
                    <a:pt x="0" y="639503"/>
                  </a:lnTo>
                  <a:close/>
                </a:path>
              </a:pathLst>
            </a:custGeom>
            <a:blipFill>
              <a:blip r:embed="rId13"/>
              <a:stretch>
                <a:fillRect l="0" t="-34572" r="0" b="-34572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1511" y="6110645"/>
            <a:ext cx="3946550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 spc="-96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will your system do?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77576" y="1776073"/>
            <a:ext cx="423135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Camera Feed (Image/Video)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748693" y="1233029"/>
            <a:ext cx="2719973" cy="1459468"/>
            <a:chOff x="0" y="0"/>
            <a:chExt cx="492961" cy="2645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4"/>
              <a:stretch>
                <a:fillRect l="0" t="-12178" r="0" b="-12178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3677576" y="3225897"/>
            <a:ext cx="4231351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YOLOv8 Object Detection (detect helmets, vests, masks, etc.)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06567" y="5050552"/>
            <a:ext cx="4231351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Compliance Rule Engine (check: helmet ✓, vest ✓, mask ✓)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77576" y="6985358"/>
            <a:ext cx="4231351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4. Annotated Image + Compliance Report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677576" y="8840153"/>
            <a:ext cx="423135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5. Real-Time Alerts for Violations</a:t>
            </a:r>
          </a:p>
        </p:txBody>
      </p:sp>
      <p:grpSp>
        <p:nvGrpSpPr>
          <p:cNvPr name="Group 38" id="38"/>
          <p:cNvGrpSpPr/>
          <p:nvPr/>
        </p:nvGrpSpPr>
        <p:grpSpPr>
          <a:xfrm rot="5400000">
            <a:off x="15026378" y="2411672"/>
            <a:ext cx="817563" cy="544187"/>
            <a:chOff x="0" y="0"/>
            <a:chExt cx="812800" cy="54101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5400000">
            <a:off x="15026378" y="4372365"/>
            <a:ext cx="817563" cy="544187"/>
            <a:chOff x="0" y="0"/>
            <a:chExt cx="812800" cy="54101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5400000">
            <a:off x="15026378" y="6113983"/>
            <a:ext cx="817563" cy="544187"/>
            <a:chOff x="0" y="0"/>
            <a:chExt cx="812800" cy="54101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5400000">
            <a:off x="15026378" y="7971557"/>
            <a:ext cx="817563" cy="544187"/>
            <a:chOff x="0" y="0"/>
            <a:chExt cx="812800" cy="54101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231892" y="7930119"/>
            <a:ext cx="4560304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Benefits: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Automated continuous monitoring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Real-time violation detection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831041" y="820103"/>
            <a:ext cx="575242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 i="true" spc="-96">
                <a:solidFill>
                  <a:srgbClr val="FFBD59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How will it solve the problem?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591577" y="1204454"/>
            <a:ext cx="423135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Simple Workflow: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31892" y="6594515"/>
            <a:ext cx="84587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One-Sentence Summary: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real-time computer vision system that detects PPE on workers, verifies compliance, and generates alerts/reports for violations.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3468666" y="852462"/>
            <a:ext cx="4569252" cy="790261"/>
            <a:chOff x="0" y="0"/>
            <a:chExt cx="1203424" cy="20813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203424" cy="208135"/>
            </a:xfrm>
            <a:custGeom>
              <a:avLst/>
              <a:gdLst/>
              <a:ahLst/>
              <a:cxnLst/>
              <a:rect r="r" b="b" t="t" l="l"/>
              <a:pathLst>
                <a:path h="208135" w="1203424">
                  <a:moveTo>
                    <a:pt x="42359" y="0"/>
                  </a:moveTo>
                  <a:lnTo>
                    <a:pt x="1161066" y="0"/>
                  </a:lnTo>
                  <a:cubicBezTo>
                    <a:pt x="1184460" y="0"/>
                    <a:pt x="1203424" y="18965"/>
                    <a:pt x="1203424" y="42359"/>
                  </a:cubicBezTo>
                  <a:lnTo>
                    <a:pt x="1203424" y="165776"/>
                  </a:lnTo>
                  <a:cubicBezTo>
                    <a:pt x="1203424" y="189170"/>
                    <a:pt x="1184460" y="208135"/>
                    <a:pt x="1161066" y="208135"/>
                  </a:cubicBezTo>
                  <a:lnTo>
                    <a:pt x="42359" y="208135"/>
                  </a:lnTo>
                  <a:cubicBezTo>
                    <a:pt x="18965" y="208135"/>
                    <a:pt x="0" y="189170"/>
                    <a:pt x="0" y="165776"/>
                  </a:cubicBezTo>
                  <a:lnTo>
                    <a:pt x="0" y="42359"/>
                  </a:lnTo>
                  <a:cubicBezTo>
                    <a:pt x="0" y="18965"/>
                    <a:pt x="18965" y="0"/>
                    <a:pt x="423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1203424" cy="2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5939600" y="8273019"/>
            <a:ext cx="3625119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Data-driven safety reports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Reduced risk of accidents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013982" y="7860968"/>
            <a:ext cx="9047796" cy="1323990"/>
            <a:chOff x="0" y="0"/>
            <a:chExt cx="2382959" cy="34870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2382959" cy="348705"/>
            </a:xfrm>
            <a:custGeom>
              <a:avLst/>
              <a:gdLst/>
              <a:ahLst/>
              <a:cxnLst/>
              <a:rect r="r" b="b" t="t" l="l"/>
              <a:pathLst>
                <a:path h="348705" w="2382959">
                  <a:moveTo>
                    <a:pt x="21392" y="0"/>
                  </a:moveTo>
                  <a:lnTo>
                    <a:pt x="2361567" y="0"/>
                  </a:lnTo>
                  <a:cubicBezTo>
                    <a:pt x="2367240" y="0"/>
                    <a:pt x="2372681" y="2254"/>
                    <a:pt x="2376693" y="6265"/>
                  </a:cubicBezTo>
                  <a:cubicBezTo>
                    <a:pt x="2380705" y="10277"/>
                    <a:pt x="2382959" y="15718"/>
                    <a:pt x="2382959" y="21392"/>
                  </a:cubicBezTo>
                  <a:lnTo>
                    <a:pt x="2382959" y="327313"/>
                  </a:lnTo>
                  <a:cubicBezTo>
                    <a:pt x="2382959" y="332987"/>
                    <a:pt x="2380705" y="338428"/>
                    <a:pt x="2376693" y="342440"/>
                  </a:cubicBezTo>
                  <a:cubicBezTo>
                    <a:pt x="2372681" y="346451"/>
                    <a:pt x="2367240" y="348705"/>
                    <a:pt x="2361567" y="348705"/>
                  </a:cubicBezTo>
                  <a:lnTo>
                    <a:pt x="21392" y="348705"/>
                  </a:lnTo>
                  <a:cubicBezTo>
                    <a:pt x="15718" y="348705"/>
                    <a:pt x="10277" y="346451"/>
                    <a:pt x="6265" y="342440"/>
                  </a:cubicBezTo>
                  <a:cubicBezTo>
                    <a:pt x="2254" y="338428"/>
                    <a:pt x="0" y="332987"/>
                    <a:pt x="0" y="327313"/>
                  </a:cubicBezTo>
                  <a:lnTo>
                    <a:pt x="0" y="21392"/>
                  </a:lnTo>
                  <a:cubicBezTo>
                    <a:pt x="0" y="15718"/>
                    <a:pt x="2254" y="10277"/>
                    <a:pt x="6265" y="6265"/>
                  </a:cubicBezTo>
                  <a:cubicBezTo>
                    <a:pt x="10277" y="2254"/>
                    <a:pt x="15718" y="0"/>
                    <a:pt x="213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28575"/>
              <a:ext cx="2382959" cy="37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3497241" y="1711407"/>
            <a:ext cx="4512102" cy="563577"/>
            <a:chOff x="0" y="0"/>
            <a:chExt cx="1188373" cy="14843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188373" cy="148432"/>
            </a:xfrm>
            <a:custGeom>
              <a:avLst/>
              <a:gdLst/>
              <a:ahLst/>
              <a:cxnLst/>
              <a:rect r="r" b="b" t="t" l="l"/>
              <a:pathLst>
                <a:path h="148432" w="1188373">
                  <a:moveTo>
                    <a:pt x="42895" y="0"/>
                  </a:moveTo>
                  <a:lnTo>
                    <a:pt x="1145477" y="0"/>
                  </a:lnTo>
                  <a:cubicBezTo>
                    <a:pt x="1156854" y="0"/>
                    <a:pt x="1167764" y="4519"/>
                    <a:pt x="1175809" y="12564"/>
                  </a:cubicBezTo>
                  <a:cubicBezTo>
                    <a:pt x="1183853" y="20608"/>
                    <a:pt x="1188373" y="31519"/>
                    <a:pt x="1188373" y="42895"/>
                  </a:cubicBezTo>
                  <a:lnTo>
                    <a:pt x="1188373" y="105536"/>
                  </a:lnTo>
                  <a:cubicBezTo>
                    <a:pt x="1188373" y="129227"/>
                    <a:pt x="1169168" y="148432"/>
                    <a:pt x="1145477" y="148432"/>
                  </a:cubicBezTo>
                  <a:lnTo>
                    <a:pt x="42895" y="148432"/>
                  </a:lnTo>
                  <a:cubicBezTo>
                    <a:pt x="31519" y="148432"/>
                    <a:pt x="20608" y="143912"/>
                    <a:pt x="12564" y="135868"/>
                  </a:cubicBezTo>
                  <a:cubicBezTo>
                    <a:pt x="4519" y="127824"/>
                    <a:pt x="0" y="116913"/>
                    <a:pt x="0" y="105536"/>
                  </a:cubicBezTo>
                  <a:lnTo>
                    <a:pt x="0" y="42895"/>
                  </a:lnTo>
                  <a:cubicBezTo>
                    <a:pt x="0" y="31519"/>
                    <a:pt x="4519" y="20608"/>
                    <a:pt x="12564" y="12564"/>
                  </a:cubicBezTo>
                  <a:cubicBezTo>
                    <a:pt x="20608" y="4519"/>
                    <a:pt x="31519" y="0"/>
                    <a:pt x="428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1188373" cy="177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3497241" y="3152325"/>
            <a:ext cx="4512102" cy="1104177"/>
            <a:chOff x="0" y="0"/>
            <a:chExt cx="1188373" cy="290812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188373" cy="290812"/>
            </a:xfrm>
            <a:custGeom>
              <a:avLst/>
              <a:gdLst/>
              <a:ahLst/>
              <a:cxnLst/>
              <a:rect r="r" b="b" t="t" l="l"/>
              <a:pathLst>
                <a:path h="290812" w="1188373">
                  <a:moveTo>
                    <a:pt x="42895" y="0"/>
                  </a:moveTo>
                  <a:lnTo>
                    <a:pt x="1145477" y="0"/>
                  </a:lnTo>
                  <a:cubicBezTo>
                    <a:pt x="1156854" y="0"/>
                    <a:pt x="1167764" y="4519"/>
                    <a:pt x="1175809" y="12564"/>
                  </a:cubicBezTo>
                  <a:cubicBezTo>
                    <a:pt x="1183853" y="20608"/>
                    <a:pt x="1188373" y="31519"/>
                    <a:pt x="1188373" y="42895"/>
                  </a:cubicBezTo>
                  <a:lnTo>
                    <a:pt x="1188373" y="247917"/>
                  </a:lnTo>
                  <a:cubicBezTo>
                    <a:pt x="1188373" y="271607"/>
                    <a:pt x="1169168" y="290812"/>
                    <a:pt x="1145477" y="290812"/>
                  </a:cubicBezTo>
                  <a:lnTo>
                    <a:pt x="42895" y="290812"/>
                  </a:lnTo>
                  <a:cubicBezTo>
                    <a:pt x="19205" y="290812"/>
                    <a:pt x="0" y="271607"/>
                    <a:pt x="0" y="247917"/>
                  </a:cubicBezTo>
                  <a:lnTo>
                    <a:pt x="0" y="42895"/>
                  </a:lnTo>
                  <a:cubicBezTo>
                    <a:pt x="0" y="31519"/>
                    <a:pt x="4519" y="20608"/>
                    <a:pt x="12564" y="12564"/>
                  </a:cubicBezTo>
                  <a:cubicBezTo>
                    <a:pt x="20608" y="4519"/>
                    <a:pt x="31519" y="0"/>
                    <a:pt x="428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1188373" cy="319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3537200" y="5018079"/>
            <a:ext cx="4512102" cy="835391"/>
            <a:chOff x="0" y="0"/>
            <a:chExt cx="1188373" cy="22002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188373" cy="220021"/>
            </a:xfrm>
            <a:custGeom>
              <a:avLst/>
              <a:gdLst/>
              <a:ahLst/>
              <a:cxnLst/>
              <a:rect r="r" b="b" t="t" l="l"/>
              <a:pathLst>
                <a:path h="220021" w="1188373">
                  <a:moveTo>
                    <a:pt x="42895" y="0"/>
                  </a:moveTo>
                  <a:lnTo>
                    <a:pt x="1145477" y="0"/>
                  </a:lnTo>
                  <a:cubicBezTo>
                    <a:pt x="1156854" y="0"/>
                    <a:pt x="1167764" y="4519"/>
                    <a:pt x="1175809" y="12564"/>
                  </a:cubicBezTo>
                  <a:cubicBezTo>
                    <a:pt x="1183853" y="20608"/>
                    <a:pt x="1188373" y="31519"/>
                    <a:pt x="1188373" y="42895"/>
                  </a:cubicBezTo>
                  <a:lnTo>
                    <a:pt x="1188373" y="177125"/>
                  </a:lnTo>
                  <a:cubicBezTo>
                    <a:pt x="1188373" y="200816"/>
                    <a:pt x="1169168" y="220021"/>
                    <a:pt x="1145477" y="220021"/>
                  </a:cubicBezTo>
                  <a:lnTo>
                    <a:pt x="42895" y="220021"/>
                  </a:lnTo>
                  <a:cubicBezTo>
                    <a:pt x="19205" y="220021"/>
                    <a:pt x="0" y="200816"/>
                    <a:pt x="0" y="177125"/>
                  </a:cubicBezTo>
                  <a:lnTo>
                    <a:pt x="0" y="42895"/>
                  </a:lnTo>
                  <a:cubicBezTo>
                    <a:pt x="0" y="31519"/>
                    <a:pt x="4519" y="20608"/>
                    <a:pt x="12564" y="12564"/>
                  </a:cubicBezTo>
                  <a:cubicBezTo>
                    <a:pt x="20608" y="4519"/>
                    <a:pt x="31519" y="0"/>
                    <a:pt x="428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1188373" cy="248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3559481" y="6918683"/>
            <a:ext cx="4349446" cy="916186"/>
            <a:chOff x="0" y="0"/>
            <a:chExt cx="1145533" cy="2413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145533" cy="241300"/>
            </a:xfrm>
            <a:custGeom>
              <a:avLst/>
              <a:gdLst/>
              <a:ahLst/>
              <a:cxnLst/>
              <a:rect r="r" b="b" t="t" l="l"/>
              <a:pathLst>
                <a:path h="241300" w="1145533">
                  <a:moveTo>
                    <a:pt x="44499" y="0"/>
                  </a:moveTo>
                  <a:lnTo>
                    <a:pt x="1101034" y="0"/>
                  </a:lnTo>
                  <a:cubicBezTo>
                    <a:pt x="1125610" y="0"/>
                    <a:pt x="1145533" y="19923"/>
                    <a:pt x="1145533" y="44499"/>
                  </a:cubicBezTo>
                  <a:lnTo>
                    <a:pt x="1145533" y="196801"/>
                  </a:lnTo>
                  <a:cubicBezTo>
                    <a:pt x="1145533" y="221377"/>
                    <a:pt x="1125610" y="241300"/>
                    <a:pt x="1101034" y="241300"/>
                  </a:cubicBezTo>
                  <a:lnTo>
                    <a:pt x="44499" y="241300"/>
                  </a:lnTo>
                  <a:cubicBezTo>
                    <a:pt x="19923" y="241300"/>
                    <a:pt x="0" y="221377"/>
                    <a:pt x="0" y="196801"/>
                  </a:cubicBezTo>
                  <a:lnTo>
                    <a:pt x="0" y="44499"/>
                  </a:lnTo>
                  <a:cubicBezTo>
                    <a:pt x="0" y="19923"/>
                    <a:pt x="19923" y="0"/>
                    <a:pt x="444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28575"/>
              <a:ext cx="1145533" cy="269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3611541" y="8700057"/>
            <a:ext cx="4211388" cy="719482"/>
            <a:chOff x="0" y="0"/>
            <a:chExt cx="1109172" cy="189493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109172" cy="189493"/>
            </a:xfrm>
            <a:custGeom>
              <a:avLst/>
              <a:gdLst/>
              <a:ahLst/>
              <a:cxnLst/>
              <a:rect r="r" b="b" t="t" l="l"/>
              <a:pathLst>
                <a:path h="189493" w="1109172">
                  <a:moveTo>
                    <a:pt x="45958" y="0"/>
                  </a:moveTo>
                  <a:lnTo>
                    <a:pt x="1063214" y="0"/>
                  </a:lnTo>
                  <a:cubicBezTo>
                    <a:pt x="1088596" y="0"/>
                    <a:pt x="1109172" y="20576"/>
                    <a:pt x="1109172" y="45958"/>
                  </a:cubicBezTo>
                  <a:lnTo>
                    <a:pt x="1109172" y="143535"/>
                  </a:lnTo>
                  <a:cubicBezTo>
                    <a:pt x="1109172" y="155724"/>
                    <a:pt x="1104330" y="167413"/>
                    <a:pt x="1095711" y="176032"/>
                  </a:cubicBezTo>
                  <a:cubicBezTo>
                    <a:pt x="1087092" y="184651"/>
                    <a:pt x="1075403" y="189493"/>
                    <a:pt x="1063214" y="189493"/>
                  </a:cubicBezTo>
                  <a:lnTo>
                    <a:pt x="45958" y="189493"/>
                  </a:lnTo>
                  <a:cubicBezTo>
                    <a:pt x="20576" y="189493"/>
                    <a:pt x="0" y="168917"/>
                    <a:pt x="0" y="143535"/>
                  </a:cubicBezTo>
                  <a:lnTo>
                    <a:pt x="0" y="45958"/>
                  </a:lnTo>
                  <a:cubicBezTo>
                    <a:pt x="0" y="33769"/>
                    <a:pt x="4842" y="22080"/>
                    <a:pt x="13461" y="13461"/>
                  </a:cubicBezTo>
                  <a:cubicBezTo>
                    <a:pt x="22080" y="4842"/>
                    <a:pt x="33769" y="0"/>
                    <a:pt x="459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1109172" cy="21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0892" y="1257300"/>
            <a:ext cx="8518248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TECHNICAL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AutoShape 16" id="16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970892" y="2839721"/>
            <a:ext cx="858624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8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 Detection: 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Multi-class detection of PPE items and workers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2576" y="2284731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Technique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031923" y="852462"/>
            <a:ext cx="7117164" cy="3479429"/>
            <a:chOff x="0" y="0"/>
            <a:chExt cx="559100" cy="2733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9100" cy="273332"/>
            </a:xfrm>
            <a:custGeom>
              <a:avLst/>
              <a:gdLst/>
              <a:ahLst/>
              <a:cxnLst/>
              <a:rect r="r" b="b" t="t" l="l"/>
              <a:pathLst>
                <a:path h="273332" w="559100">
                  <a:moveTo>
                    <a:pt x="0" y="0"/>
                  </a:moveTo>
                  <a:lnTo>
                    <a:pt x="559100" y="0"/>
                  </a:lnTo>
                  <a:lnTo>
                    <a:pt x="559100" y="273332"/>
                  </a:lnTo>
                  <a:lnTo>
                    <a:pt x="0" y="273332"/>
                  </a:lnTo>
                  <a:close/>
                </a:path>
              </a:pathLst>
            </a:custGeom>
            <a:blipFill>
              <a:blip r:embed="rId9"/>
              <a:stretch>
                <a:fillRect l="0" t="-3950" r="0" b="-395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12576" y="3978831"/>
            <a:ext cx="753375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8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YOLOv8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(You Only Look Once, version 8)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2576" y="3346411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1242" y="6716673"/>
            <a:ext cx="369627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Framework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23095" y="7859991"/>
            <a:ext cx="7117164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 spc="-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Justification: 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Real-time PPE detection requires speed, accuracy, and multi-class capability. YOLOv8 balances all three, making it ideal for workplace safety applications.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1242" y="7252613"/>
            <a:ext cx="739521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PyTorch + Ultralytics YOLO Library: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7859991"/>
            <a:ext cx="7517633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PyTorch is industry-standard for deep learning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Ultralytics provides simple API (model.train())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Google Colab support (free GPU)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Minimal configuration needed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9935" y="4420513"/>
            <a:ext cx="8081969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8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YOLOv8: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State-of-the-art accuracy (90%+ mAP on benchmarks)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Real-time performance (30+ FPS on GPU; 10+ FPS on CPU)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Handles 5–10 PPE classes easily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Pre-trained weights available 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Well-documented and actively maintained [Ultralytics, 2025]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040750" y="4633050"/>
            <a:ext cx="7099509" cy="3079304"/>
            <a:chOff x="0" y="0"/>
            <a:chExt cx="485425" cy="21054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5425" cy="210546"/>
            </a:xfrm>
            <a:custGeom>
              <a:avLst/>
              <a:gdLst/>
              <a:ahLst/>
              <a:cxnLst/>
              <a:rect r="r" b="b" t="t" l="l"/>
              <a:pathLst>
                <a:path h="210546" w="485425">
                  <a:moveTo>
                    <a:pt x="0" y="0"/>
                  </a:moveTo>
                  <a:lnTo>
                    <a:pt x="485425" y="0"/>
                  </a:lnTo>
                  <a:lnTo>
                    <a:pt x="485425" y="210546"/>
                  </a:lnTo>
                  <a:lnTo>
                    <a:pt x="0" y="210546"/>
                  </a:lnTo>
                  <a:close/>
                </a:path>
              </a:pathLst>
            </a:custGeom>
            <a:blipFill>
              <a:blip r:embed="rId10"/>
              <a:stretch>
                <a:fillRect l="0" t="-26921" r="0" b="-26921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023095" y="7817128"/>
            <a:ext cx="7125992" cy="1481773"/>
            <a:chOff x="0" y="0"/>
            <a:chExt cx="1876804" cy="39026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76804" cy="390261"/>
            </a:xfrm>
            <a:custGeom>
              <a:avLst/>
              <a:gdLst/>
              <a:ahLst/>
              <a:cxnLst/>
              <a:rect r="r" b="b" t="t" l="l"/>
              <a:pathLst>
                <a:path h="390261" w="1876804">
                  <a:moveTo>
                    <a:pt x="27161" y="0"/>
                  </a:moveTo>
                  <a:lnTo>
                    <a:pt x="1849644" y="0"/>
                  </a:lnTo>
                  <a:cubicBezTo>
                    <a:pt x="1856847" y="0"/>
                    <a:pt x="1863756" y="2862"/>
                    <a:pt x="1868849" y="7955"/>
                  </a:cubicBezTo>
                  <a:cubicBezTo>
                    <a:pt x="1873943" y="13049"/>
                    <a:pt x="1876804" y="19957"/>
                    <a:pt x="1876804" y="27161"/>
                  </a:cubicBezTo>
                  <a:lnTo>
                    <a:pt x="1876804" y="363100"/>
                  </a:lnTo>
                  <a:cubicBezTo>
                    <a:pt x="1876804" y="370304"/>
                    <a:pt x="1873943" y="377212"/>
                    <a:pt x="1868849" y="382306"/>
                  </a:cubicBezTo>
                  <a:cubicBezTo>
                    <a:pt x="1863756" y="387400"/>
                    <a:pt x="1856847" y="390261"/>
                    <a:pt x="1849644" y="390261"/>
                  </a:cubicBezTo>
                  <a:lnTo>
                    <a:pt x="27161" y="390261"/>
                  </a:lnTo>
                  <a:cubicBezTo>
                    <a:pt x="12160" y="390261"/>
                    <a:pt x="0" y="378101"/>
                    <a:pt x="0" y="363100"/>
                  </a:cubicBezTo>
                  <a:lnTo>
                    <a:pt x="0" y="27161"/>
                  </a:lnTo>
                  <a:cubicBezTo>
                    <a:pt x="0" y="19957"/>
                    <a:pt x="2862" y="13049"/>
                    <a:pt x="7955" y="7955"/>
                  </a:cubicBezTo>
                  <a:cubicBezTo>
                    <a:pt x="13049" y="2862"/>
                    <a:pt x="19957" y="0"/>
                    <a:pt x="271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876804" cy="418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70892" y="6688098"/>
            <a:ext cx="8518248" cy="2610803"/>
            <a:chOff x="0" y="0"/>
            <a:chExt cx="2243489" cy="6876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243489" cy="687619"/>
            </a:xfrm>
            <a:custGeom>
              <a:avLst/>
              <a:gdLst/>
              <a:ahLst/>
              <a:cxnLst/>
              <a:rect r="r" b="b" t="t" l="l"/>
              <a:pathLst>
                <a:path h="687619" w="2243489">
                  <a:moveTo>
                    <a:pt x="22722" y="0"/>
                  </a:moveTo>
                  <a:lnTo>
                    <a:pt x="2220768" y="0"/>
                  </a:lnTo>
                  <a:cubicBezTo>
                    <a:pt x="2233316" y="0"/>
                    <a:pt x="2243489" y="10173"/>
                    <a:pt x="2243489" y="22722"/>
                  </a:cubicBezTo>
                  <a:lnTo>
                    <a:pt x="2243489" y="664897"/>
                  </a:lnTo>
                  <a:cubicBezTo>
                    <a:pt x="2243489" y="677446"/>
                    <a:pt x="2233316" y="687619"/>
                    <a:pt x="2220768" y="687619"/>
                  </a:cubicBezTo>
                  <a:lnTo>
                    <a:pt x="22722" y="687619"/>
                  </a:lnTo>
                  <a:cubicBezTo>
                    <a:pt x="10173" y="687619"/>
                    <a:pt x="0" y="677446"/>
                    <a:pt x="0" y="664897"/>
                  </a:cubicBezTo>
                  <a:lnTo>
                    <a:pt x="0" y="22722"/>
                  </a:lnTo>
                  <a:cubicBezTo>
                    <a:pt x="0" y="10173"/>
                    <a:pt x="10173" y="0"/>
                    <a:pt x="227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2243489" cy="716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97797" y="2308543"/>
            <a:ext cx="8586245" cy="4412892"/>
            <a:chOff x="0" y="0"/>
            <a:chExt cx="2261398" cy="116224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261398" cy="1162243"/>
            </a:xfrm>
            <a:custGeom>
              <a:avLst/>
              <a:gdLst/>
              <a:ahLst/>
              <a:cxnLst/>
              <a:rect r="r" b="b" t="t" l="l"/>
              <a:pathLst>
                <a:path h="1162243" w="2261398">
                  <a:moveTo>
                    <a:pt x="22542" y="0"/>
                  </a:moveTo>
                  <a:lnTo>
                    <a:pt x="2238856" y="0"/>
                  </a:lnTo>
                  <a:cubicBezTo>
                    <a:pt x="2251306" y="0"/>
                    <a:pt x="2261398" y="10092"/>
                    <a:pt x="2261398" y="22542"/>
                  </a:cubicBezTo>
                  <a:lnTo>
                    <a:pt x="2261398" y="1139702"/>
                  </a:lnTo>
                  <a:cubicBezTo>
                    <a:pt x="2261398" y="1145680"/>
                    <a:pt x="2259023" y="1151414"/>
                    <a:pt x="2254796" y="1155641"/>
                  </a:cubicBezTo>
                  <a:cubicBezTo>
                    <a:pt x="2250568" y="1159868"/>
                    <a:pt x="2244835" y="1162243"/>
                    <a:pt x="2238856" y="1162243"/>
                  </a:cubicBezTo>
                  <a:lnTo>
                    <a:pt x="22542" y="1162243"/>
                  </a:lnTo>
                  <a:cubicBezTo>
                    <a:pt x="16563" y="1162243"/>
                    <a:pt x="10830" y="1159868"/>
                    <a:pt x="6602" y="1155641"/>
                  </a:cubicBezTo>
                  <a:cubicBezTo>
                    <a:pt x="2375" y="1151414"/>
                    <a:pt x="0" y="1145680"/>
                    <a:pt x="0" y="1139702"/>
                  </a:cubicBezTo>
                  <a:lnTo>
                    <a:pt x="0" y="22542"/>
                  </a:lnTo>
                  <a:cubicBezTo>
                    <a:pt x="0" y="16563"/>
                    <a:pt x="2375" y="10830"/>
                    <a:pt x="6602" y="6602"/>
                  </a:cubicBezTo>
                  <a:cubicBezTo>
                    <a:pt x="10830" y="2375"/>
                    <a:pt x="16563" y="0"/>
                    <a:pt x="225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2261398" cy="1190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45660" y="1173076"/>
            <a:ext cx="15999717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PLAN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192305" y="1028700"/>
            <a:ext cx="4395843" cy="3215607"/>
            <a:chOff x="0" y="0"/>
            <a:chExt cx="1652995" cy="12091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52995" cy="1209184"/>
            </a:xfrm>
            <a:custGeom>
              <a:avLst/>
              <a:gdLst/>
              <a:ahLst/>
              <a:cxnLst/>
              <a:rect r="r" b="b" t="t" l="l"/>
              <a:pathLst>
                <a:path h="1209184" w="1652995">
                  <a:moveTo>
                    <a:pt x="0" y="0"/>
                  </a:moveTo>
                  <a:lnTo>
                    <a:pt x="1652995" y="0"/>
                  </a:lnTo>
                  <a:lnTo>
                    <a:pt x="1652995" y="1209184"/>
                  </a:lnTo>
                  <a:lnTo>
                    <a:pt x="0" y="1209184"/>
                  </a:lnTo>
                  <a:close/>
                </a:path>
              </a:pathLst>
            </a:custGeom>
            <a:blipFill>
              <a:blip r:embed="rId9"/>
              <a:stretch>
                <a:fillRect l="-26857" t="0" r="-4897" b="-2000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631862" y="4994984"/>
            <a:ext cx="7582796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What's Already Done: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✓ Fully labeled with bounding boxes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✓ Pre-split into train/valid/test directories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✓ Pre-processed to standard resolution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9553" y="3703373"/>
            <a:ext cx="1449510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~2,800 images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(train/valid/test pre-split)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5660" y="2747711"/>
            <a:ext cx="1449510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 (Kaggle)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2400" spc="-96" u="sng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www.kaggle.com/datasets/snehilsanyal/construction-site-safety-image-dataset-roboflow"/>
              </a:rPr>
              <a:t>Construction_Site_Safety_Image_Dataset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44000" y="1028700"/>
            <a:ext cx="3755346" cy="3368007"/>
            <a:chOff x="0" y="0"/>
            <a:chExt cx="1684093" cy="15103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84093" cy="1510390"/>
            </a:xfrm>
            <a:custGeom>
              <a:avLst/>
              <a:gdLst/>
              <a:ahLst/>
              <a:cxnLst/>
              <a:rect r="r" b="b" t="t" l="l"/>
              <a:pathLst>
                <a:path h="1510390" w="1684093">
                  <a:moveTo>
                    <a:pt x="0" y="0"/>
                  </a:moveTo>
                  <a:lnTo>
                    <a:pt x="1684093" y="0"/>
                  </a:lnTo>
                  <a:lnTo>
                    <a:pt x="1684093" y="1510390"/>
                  </a:lnTo>
                  <a:lnTo>
                    <a:pt x="0" y="1510390"/>
                  </a:lnTo>
                  <a:close/>
                </a:path>
              </a:pathLst>
            </a:custGeom>
            <a:blipFill>
              <a:blip r:embed="rId11"/>
              <a:stretch>
                <a:fillRect l="-17306" t="0" r="-17306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630381" y="6755204"/>
            <a:ext cx="6399527" cy="234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We'll Do: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Download from Kaggle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Verify annotation format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Apply augmentation during training (rotation, brightness, flips)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YOLOv8 does this automatically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168233" y="4749132"/>
            <a:ext cx="3609330" cy="2640265"/>
            <a:chOff x="0" y="0"/>
            <a:chExt cx="1652995" cy="12091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52995" cy="1209184"/>
            </a:xfrm>
            <a:custGeom>
              <a:avLst/>
              <a:gdLst/>
              <a:ahLst/>
              <a:cxnLst/>
              <a:rect r="r" b="b" t="t" l="l"/>
              <a:pathLst>
                <a:path h="1209184" w="1652995">
                  <a:moveTo>
                    <a:pt x="0" y="0"/>
                  </a:moveTo>
                  <a:lnTo>
                    <a:pt x="1652995" y="0"/>
                  </a:lnTo>
                  <a:lnTo>
                    <a:pt x="1652995" y="1209184"/>
                  </a:lnTo>
                  <a:lnTo>
                    <a:pt x="0" y="1209184"/>
                  </a:lnTo>
                  <a:close/>
                </a:path>
              </a:pathLst>
            </a:custGeom>
            <a:blipFill>
              <a:blip r:embed="rId12"/>
              <a:stretch>
                <a:fillRect l="0" t="-1263" r="0" b="-126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9553" y="2311360"/>
            <a:ext cx="4626734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883" spc="-115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Source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9553" y="3232678"/>
            <a:ext cx="4626734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883" spc="-115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Size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9553" y="4465160"/>
            <a:ext cx="4626734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883" spc="-115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Labels (Classes)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0280" y="5225362"/>
            <a:ext cx="6335218" cy="390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PPE Classes: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Hardhat, NO-Hardhat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Safety Vest, NO-Safety Vest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Mask, NO-Mask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Person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Additional: Gloves, machinery, vehicles (~25 total classes)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Format: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 annotation format (.txt files with bounding boxes)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30381" y="4465160"/>
            <a:ext cx="4626734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883" spc="-115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Preparation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93212" y="9191699"/>
            <a:ext cx="5693353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License: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CC BY 4.0 (open for research and demo use)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350046" y="4477670"/>
            <a:ext cx="6677587" cy="2225147"/>
            <a:chOff x="0" y="0"/>
            <a:chExt cx="1758706" cy="5860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58706" cy="586047"/>
            </a:xfrm>
            <a:custGeom>
              <a:avLst/>
              <a:gdLst/>
              <a:ahLst/>
              <a:cxnLst/>
              <a:rect r="r" b="b" t="t" l="l"/>
              <a:pathLst>
                <a:path h="586047" w="1758706">
                  <a:moveTo>
                    <a:pt x="28985" y="0"/>
                  </a:moveTo>
                  <a:lnTo>
                    <a:pt x="1729721" y="0"/>
                  </a:lnTo>
                  <a:cubicBezTo>
                    <a:pt x="1745729" y="0"/>
                    <a:pt x="1758706" y="12977"/>
                    <a:pt x="1758706" y="28985"/>
                  </a:cubicBezTo>
                  <a:lnTo>
                    <a:pt x="1758706" y="557062"/>
                  </a:lnTo>
                  <a:cubicBezTo>
                    <a:pt x="1758706" y="564749"/>
                    <a:pt x="1755652" y="572122"/>
                    <a:pt x="1750217" y="577557"/>
                  </a:cubicBezTo>
                  <a:cubicBezTo>
                    <a:pt x="1744781" y="582993"/>
                    <a:pt x="1737408" y="586047"/>
                    <a:pt x="1729721" y="586047"/>
                  </a:cubicBezTo>
                  <a:lnTo>
                    <a:pt x="28985" y="586047"/>
                  </a:lnTo>
                  <a:cubicBezTo>
                    <a:pt x="21297" y="586047"/>
                    <a:pt x="13925" y="582993"/>
                    <a:pt x="8489" y="577557"/>
                  </a:cubicBezTo>
                  <a:cubicBezTo>
                    <a:pt x="3054" y="572122"/>
                    <a:pt x="0" y="564749"/>
                    <a:pt x="0" y="557062"/>
                  </a:cubicBezTo>
                  <a:lnTo>
                    <a:pt x="0" y="28985"/>
                  </a:lnTo>
                  <a:cubicBezTo>
                    <a:pt x="0" y="21297"/>
                    <a:pt x="3054" y="13925"/>
                    <a:pt x="8489" y="8489"/>
                  </a:cubicBezTo>
                  <a:cubicBezTo>
                    <a:pt x="13925" y="3054"/>
                    <a:pt x="21297" y="0"/>
                    <a:pt x="28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1758706" cy="61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52321" y="6783779"/>
            <a:ext cx="6677587" cy="3305446"/>
            <a:chOff x="0" y="0"/>
            <a:chExt cx="1758706" cy="8705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58706" cy="870570"/>
            </a:xfrm>
            <a:custGeom>
              <a:avLst/>
              <a:gdLst/>
              <a:ahLst/>
              <a:cxnLst/>
              <a:rect r="r" b="b" t="t" l="l"/>
              <a:pathLst>
                <a:path h="870570" w="1758706">
                  <a:moveTo>
                    <a:pt x="28985" y="0"/>
                  </a:moveTo>
                  <a:lnTo>
                    <a:pt x="1729721" y="0"/>
                  </a:lnTo>
                  <a:cubicBezTo>
                    <a:pt x="1745729" y="0"/>
                    <a:pt x="1758706" y="12977"/>
                    <a:pt x="1758706" y="28985"/>
                  </a:cubicBezTo>
                  <a:lnTo>
                    <a:pt x="1758706" y="841585"/>
                  </a:lnTo>
                  <a:cubicBezTo>
                    <a:pt x="1758706" y="849273"/>
                    <a:pt x="1755652" y="856645"/>
                    <a:pt x="1750217" y="862081"/>
                  </a:cubicBezTo>
                  <a:cubicBezTo>
                    <a:pt x="1744781" y="867516"/>
                    <a:pt x="1737408" y="870570"/>
                    <a:pt x="1729721" y="870570"/>
                  </a:cubicBezTo>
                  <a:lnTo>
                    <a:pt x="28985" y="870570"/>
                  </a:lnTo>
                  <a:cubicBezTo>
                    <a:pt x="21297" y="870570"/>
                    <a:pt x="13925" y="867516"/>
                    <a:pt x="8489" y="862081"/>
                  </a:cubicBezTo>
                  <a:cubicBezTo>
                    <a:pt x="3054" y="856645"/>
                    <a:pt x="0" y="849273"/>
                    <a:pt x="0" y="841585"/>
                  </a:cubicBezTo>
                  <a:lnTo>
                    <a:pt x="0" y="28985"/>
                  </a:lnTo>
                  <a:cubicBezTo>
                    <a:pt x="0" y="21297"/>
                    <a:pt x="3054" y="13925"/>
                    <a:pt x="8489" y="8489"/>
                  </a:cubicBezTo>
                  <a:cubicBezTo>
                    <a:pt x="13925" y="3054"/>
                    <a:pt x="21297" y="0"/>
                    <a:pt x="28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1758706" cy="899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31859" y="4434807"/>
            <a:ext cx="6677587" cy="4803732"/>
            <a:chOff x="0" y="0"/>
            <a:chExt cx="1758706" cy="126518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58706" cy="1265181"/>
            </a:xfrm>
            <a:custGeom>
              <a:avLst/>
              <a:gdLst/>
              <a:ahLst/>
              <a:cxnLst/>
              <a:rect r="r" b="b" t="t" l="l"/>
              <a:pathLst>
                <a:path h="1265181" w="1758706">
                  <a:moveTo>
                    <a:pt x="28985" y="0"/>
                  </a:moveTo>
                  <a:lnTo>
                    <a:pt x="1729721" y="0"/>
                  </a:lnTo>
                  <a:cubicBezTo>
                    <a:pt x="1745729" y="0"/>
                    <a:pt x="1758706" y="12977"/>
                    <a:pt x="1758706" y="28985"/>
                  </a:cubicBezTo>
                  <a:lnTo>
                    <a:pt x="1758706" y="1236196"/>
                  </a:lnTo>
                  <a:cubicBezTo>
                    <a:pt x="1758706" y="1243883"/>
                    <a:pt x="1755652" y="1251255"/>
                    <a:pt x="1750217" y="1256691"/>
                  </a:cubicBezTo>
                  <a:cubicBezTo>
                    <a:pt x="1744781" y="1262127"/>
                    <a:pt x="1737408" y="1265181"/>
                    <a:pt x="1729721" y="1265181"/>
                  </a:cubicBezTo>
                  <a:lnTo>
                    <a:pt x="28985" y="1265181"/>
                  </a:lnTo>
                  <a:cubicBezTo>
                    <a:pt x="21297" y="1265181"/>
                    <a:pt x="13925" y="1262127"/>
                    <a:pt x="8489" y="1256691"/>
                  </a:cubicBezTo>
                  <a:cubicBezTo>
                    <a:pt x="3054" y="1251255"/>
                    <a:pt x="0" y="1243883"/>
                    <a:pt x="0" y="1236196"/>
                  </a:cubicBezTo>
                  <a:lnTo>
                    <a:pt x="0" y="28985"/>
                  </a:lnTo>
                  <a:cubicBezTo>
                    <a:pt x="0" y="21297"/>
                    <a:pt x="3054" y="13925"/>
                    <a:pt x="8489" y="8489"/>
                  </a:cubicBezTo>
                  <a:cubicBezTo>
                    <a:pt x="13925" y="3054"/>
                    <a:pt x="21297" y="0"/>
                    <a:pt x="28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1758706" cy="1293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76821" y="2276707"/>
            <a:ext cx="8271904" cy="1929500"/>
            <a:chOff x="0" y="0"/>
            <a:chExt cx="2178608" cy="50818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178608" cy="508181"/>
            </a:xfrm>
            <a:custGeom>
              <a:avLst/>
              <a:gdLst/>
              <a:ahLst/>
              <a:cxnLst/>
              <a:rect r="r" b="b" t="t" l="l"/>
              <a:pathLst>
                <a:path h="508181" w="2178608">
                  <a:moveTo>
                    <a:pt x="23398" y="0"/>
                  </a:moveTo>
                  <a:lnTo>
                    <a:pt x="2155210" y="0"/>
                  </a:lnTo>
                  <a:cubicBezTo>
                    <a:pt x="2161416" y="0"/>
                    <a:pt x="2167367" y="2465"/>
                    <a:pt x="2171755" y="6853"/>
                  </a:cubicBezTo>
                  <a:cubicBezTo>
                    <a:pt x="2176143" y="11241"/>
                    <a:pt x="2178608" y="17193"/>
                    <a:pt x="2178608" y="23398"/>
                  </a:cubicBezTo>
                  <a:lnTo>
                    <a:pt x="2178608" y="484783"/>
                  </a:lnTo>
                  <a:cubicBezTo>
                    <a:pt x="2178608" y="490988"/>
                    <a:pt x="2176143" y="496940"/>
                    <a:pt x="2171755" y="501328"/>
                  </a:cubicBezTo>
                  <a:cubicBezTo>
                    <a:pt x="2167367" y="505716"/>
                    <a:pt x="2161416" y="508181"/>
                    <a:pt x="2155210" y="508181"/>
                  </a:cubicBezTo>
                  <a:lnTo>
                    <a:pt x="23398" y="508181"/>
                  </a:lnTo>
                  <a:cubicBezTo>
                    <a:pt x="17193" y="508181"/>
                    <a:pt x="11241" y="505716"/>
                    <a:pt x="6853" y="501328"/>
                  </a:cubicBezTo>
                  <a:cubicBezTo>
                    <a:pt x="2465" y="496940"/>
                    <a:pt x="0" y="490988"/>
                    <a:pt x="0" y="484783"/>
                  </a:cubicBezTo>
                  <a:lnTo>
                    <a:pt x="0" y="23398"/>
                  </a:lnTo>
                  <a:cubicBezTo>
                    <a:pt x="0" y="17193"/>
                    <a:pt x="2465" y="11241"/>
                    <a:pt x="6853" y="6853"/>
                  </a:cubicBezTo>
                  <a:cubicBezTo>
                    <a:pt x="11241" y="2465"/>
                    <a:pt x="17193" y="0"/>
                    <a:pt x="23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2178608" cy="53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748693" y="2986167"/>
            <a:ext cx="2719973" cy="1459468"/>
            <a:chOff x="0" y="0"/>
            <a:chExt cx="492961" cy="2645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9"/>
              <a:stretch>
                <a:fillRect l="0" t="-19887" r="0" b="-1988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45660" y="1183205"/>
            <a:ext cx="10587880" cy="101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9"/>
              </a:lnSpc>
            </a:pPr>
            <a:r>
              <a:rPr lang="en-US" sz="7999" spc="-47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SYSTEM DIAGRAM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76287" y="6198866"/>
            <a:ext cx="9047796" cy="2908261"/>
            <a:chOff x="0" y="0"/>
            <a:chExt cx="2382959" cy="7659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2959" cy="765962"/>
            </a:xfrm>
            <a:custGeom>
              <a:avLst/>
              <a:gdLst/>
              <a:ahLst/>
              <a:cxnLst/>
              <a:rect r="r" b="b" t="t" l="l"/>
              <a:pathLst>
                <a:path h="765962" w="2382959">
                  <a:moveTo>
                    <a:pt x="21392" y="0"/>
                  </a:moveTo>
                  <a:lnTo>
                    <a:pt x="2361567" y="0"/>
                  </a:lnTo>
                  <a:cubicBezTo>
                    <a:pt x="2367240" y="0"/>
                    <a:pt x="2372681" y="2254"/>
                    <a:pt x="2376693" y="6265"/>
                  </a:cubicBezTo>
                  <a:cubicBezTo>
                    <a:pt x="2380705" y="10277"/>
                    <a:pt x="2382959" y="15718"/>
                    <a:pt x="2382959" y="21392"/>
                  </a:cubicBezTo>
                  <a:lnTo>
                    <a:pt x="2382959" y="744570"/>
                  </a:lnTo>
                  <a:cubicBezTo>
                    <a:pt x="2382959" y="750243"/>
                    <a:pt x="2380705" y="755684"/>
                    <a:pt x="2376693" y="759696"/>
                  </a:cubicBezTo>
                  <a:cubicBezTo>
                    <a:pt x="2372681" y="763708"/>
                    <a:pt x="2367240" y="765962"/>
                    <a:pt x="2361567" y="765962"/>
                  </a:cubicBezTo>
                  <a:lnTo>
                    <a:pt x="21392" y="765962"/>
                  </a:lnTo>
                  <a:cubicBezTo>
                    <a:pt x="15718" y="765962"/>
                    <a:pt x="10277" y="763708"/>
                    <a:pt x="6265" y="759696"/>
                  </a:cubicBezTo>
                  <a:cubicBezTo>
                    <a:pt x="2254" y="755684"/>
                    <a:pt x="0" y="750243"/>
                    <a:pt x="0" y="744570"/>
                  </a:cubicBezTo>
                  <a:lnTo>
                    <a:pt x="0" y="21392"/>
                  </a:lnTo>
                  <a:cubicBezTo>
                    <a:pt x="0" y="15718"/>
                    <a:pt x="2254" y="10277"/>
                    <a:pt x="6265" y="6265"/>
                  </a:cubicBezTo>
                  <a:cubicBezTo>
                    <a:pt x="10277" y="2254"/>
                    <a:pt x="15718" y="0"/>
                    <a:pt x="213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382959" cy="794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0748693" y="6533754"/>
            <a:ext cx="2719973" cy="1459468"/>
            <a:chOff x="0" y="0"/>
            <a:chExt cx="492961" cy="2645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0"/>
              <a:stretch>
                <a:fillRect l="0" t="-19887" r="0" b="-19887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748693" y="8243650"/>
            <a:ext cx="2719973" cy="1459468"/>
            <a:chOff x="0" y="0"/>
            <a:chExt cx="492961" cy="2645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1"/>
              <a:stretch>
                <a:fillRect l="0" t="-19887" r="0" b="-19887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699247" y="2274984"/>
            <a:ext cx="4238880" cy="3557072"/>
            <a:chOff x="0" y="0"/>
            <a:chExt cx="762081" cy="639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2081" cy="639503"/>
            </a:xfrm>
            <a:custGeom>
              <a:avLst/>
              <a:gdLst/>
              <a:ahLst/>
              <a:cxnLst/>
              <a:rect r="r" b="b" t="t" l="l"/>
              <a:pathLst>
                <a:path h="639503" w="762081">
                  <a:moveTo>
                    <a:pt x="0" y="0"/>
                  </a:moveTo>
                  <a:lnTo>
                    <a:pt x="762081" y="0"/>
                  </a:lnTo>
                  <a:lnTo>
                    <a:pt x="762081" y="639503"/>
                  </a:lnTo>
                  <a:lnTo>
                    <a:pt x="0" y="639503"/>
                  </a:lnTo>
                  <a:close/>
                </a:path>
              </a:pathLst>
            </a:custGeom>
            <a:blipFill>
              <a:blip r:embed="rId12"/>
              <a:stretch>
                <a:fillRect l="0" t="-29445" r="0" b="-2944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748693" y="1233029"/>
            <a:ext cx="2719973" cy="1459468"/>
            <a:chOff x="0" y="0"/>
            <a:chExt cx="492961" cy="2645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92961" cy="264510"/>
            </a:xfrm>
            <a:custGeom>
              <a:avLst/>
              <a:gdLst/>
              <a:ahLst/>
              <a:cxnLst/>
              <a:rect r="r" b="b" t="t" l="l"/>
              <a:pathLst>
                <a:path h="264510" w="492961">
                  <a:moveTo>
                    <a:pt x="0" y="0"/>
                  </a:moveTo>
                  <a:lnTo>
                    <a:pt x="492961" y="0"/>
                  </a:lnTo>
                  <a:lnTo>
                    <a:pt x="492961" y="264510"/>
                  </a:lnTo>
                  <a:lnTo>
                    <a:pt x="0" y="264510"/>
                  </a:lnTo>
                  <a:close/>
                </a:path>
              </a:pathLst>
            </a:custGeom>
            <a:blipFill>
              <a:blip r:embed="rId13"/>
              <a:stretch>
                <a:fillRect l="0" t="-12083" r="0" b="-12083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5400000">
            <a:off x="14674179" y="2284515"/>
            <a:ext cx="717072" cy="477298"/>
            <a:chOff x="0" y="0"/>
            <a:chExt cx="812800" cy="5410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2156503" y="850178"/>
            <a:ext cx="575242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 spc="-96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Pipeline Flow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42280" y="1457873"/>
            <a:ext cx="3020294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nput: Camera Feed   </a:t>
            </a: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2730"/>
              </a:lnSpc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(Image or Video) 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83171" y="2957592"/>
            <a:ext cx="307940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Preprocessing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Resize to 640x640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Normalize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783171" y="4856280"/>
            <a:ext cx="307940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YOLOv8 Detection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Detect PPE items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Localize worker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649194" y="6727782"/>
            <a:ext cx="3982340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Compliance Check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Helmet present?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Vest present?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Mask present?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49194" y="8406087"/>
            <a:ext cx="2972669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-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Output: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Annotated Image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Compliance Report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Real-Time Alerts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8006" y="6464923"/>
            <a:ext cx="8900121" cy="234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Major Steps:</a:t>
            </a: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1. 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Acquisition: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Capture image/video from workplace cameras.</a:t>
            </a: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2.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Preprocessing: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Resize and normalize input.</a:t>
            </a: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3.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Inference: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YOLOv8 detects PPE items and workers.</a:t>
            </a: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4.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Compliance Logic: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Rule engine checks for required PPE.</a:t>
            </a:r>
          </a:p>
          <a:p>
            <a:pPr algn="l">
              <a:lnSpc>
                <a:spcPts val="3120"/>
              </a:lnSpc>
            </a:pP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5. </a:t>
            </a: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Visual overlays + compliance reports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876287" y="2358310"/>
            <a:ext cx="4611428" cy="3523696"/>
            <a:chOff x="0" y="0"/>
            <a:chExt cx="785888" cy="60051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85888" cy="600515"/>
            </a:xfrm>
            <a:custGeom>
              <a:avLst/>
              <a:gdLst/>
              <a:ahLst/>
              <a:cxnLst/>
              <a:rect r="r" b="b" t="t" l="l"/>
              <a:pathLst>
                <a:path h="600515" w="785888">
                  <a:moveTo>
                    <a:pt x="0" y="0"/>
                  </a:moveTo>
                  <a:lnTo>
                    <a:pt x="785888" y="0"/>
                  </a:lnTo>
                  <a:lnTo>
                    <a:pt x="785888" y="600515"/>
                  </a:lnTo>
                  <a:lnTo>
                    <a:pt x="0" y="600515"/>
                  </a:lnTo>
                  <a:close/>
                </a:path>
              </a:pathLst>
            </a:custGeom>
            <a:blipFill>
              <a:blip r:embed="rId14"/>
              <a:stretch>
                <a:fillRect l="-941" t="0" r="-941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0748693" y="4740910"/>
            <a:ext cx="2719973" cy="1475086"/>
            <a:chOff x="0" y="0"/>
            <a:chExt cx="463543" cy="25138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63543" cy="251387"/>
            </a:xfrm>
            <a:custGeom>
              <a:avLst/>
              <a:gdLst/>
              <a:ahLst/>
              <a:cxnLst/>
              <a:rect r="r" b="b" t="t" l="l"/>
              <a:pathLst>
                <a:path h="251387" w="463543">
                  <a:moveTo>
                    <a:pt x="0" y="0"/>
                  </a:moveTo>
                  <a:lnTo>
                    <a:pt x="463543" y="0"/>
                  </a:lnTo>
                  <a:lnTo>
                    <a:pt x="463543" y="251387"/>
                  </a:lnTo>
                  <a:lnTo>
                    <a:pt x="0" y="251387"/>
                  </a:lnTo>
                  <a:close/>
                </a:path>
              </a:pathLst>
            </a:custGeom>
            <a:blipFill>
              <a:blip r:embed="rId15"/>
              <a:stretch>
                <a:fillRect l="0" t="-12086" r="0" b="-10766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5400000">
            <a:off x="14674179" y="4240045"/>
            <a:ext cx="717072" cy="477298"/>
            <a:chOff x="0" y="0"/>
            <a:chExt cx="812800" cy="54101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5400000">
            <a:off x="14674179" y="6025822"/>
            <a:ext cx="717072" cy="477298"/>
            <a:chOff x="0" y="0"/>
            <a:chExt cx="812800" cy="54101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5400000">
            <a:off x="14776992" y="8208983"/>
            <a:ext cx="717072" cy="477298"/>
            <a:chOff x="0" y="0"/>
            <a:chExt cx="812800" cy="54101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541016"/>
            </a:xfrm>
            <a:custGeom>
              <a:avLst/>
              <a:gdLst/>
              <a:ahLst/>
              <a:cxnLst/>
              <a:rect r="r" b="b" t="t" l="l"/>
              <a:pathLst>
                <a:path h="541016" w="812800">
                  <a:moveTo>
                    <a:pt x="812800" y="2705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817"/>
                  </a:lnTo>
                  <a:lnTo>
                    <a:pt x="406400" y="337817"/>
                  </a:lnTo>
                  <a:lnTo>
                    <a:pt x="406400" y="541016"/>
                  </a:lnTo>
                  <a:lnTo>
                    <a:pt x="812800" y="27050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174625"/>
              <a:ext cx="711200" cy="16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3678216" y="1333444"/>
            <a:ext cx="2751800" cy="812134"/>
            <a:chOff x="0" y="0"/>
            <a:chExt cx="724754" cy="21389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24754" cy="213895"/>
            </a:xfrm>
            <a:custGeom>
              <a:avLst/>
              <a:gdLst/>
              <a:ahLst/>
              <a:cxnLst/>
              <a:rect r="r" b="b" t="t" l="l"/>
              <a:pathLst>
                <a:path h="213895" w="724754">
                  <a:moveTo>
                    <a:pt x="70335" y="0"/>
                  </a:moveTo>
                  <a:lnTo>
                    <a:pt x="654419" y="0"/>
                  </a:lnTo>
                  <a:cubicBezTo>
                    <a:pt x="673073" y="0"/>
                    <a:pt x="690963" y="7410"/>
                    <a:pt x="704153" y="20601"/>
                  </a:cubicBezTo>
                  <a:cubicBezTo>
                    <a:pt x="717344" y="33791"/>
                    <a:pt x="724754" y="51681"/>
                    <a:pt x="724754" y="70335"/>
                  </a:cubicBezTo>
                  <a:lnTo>
                    <a:pt x="724754" y="143560"/>
                  </a:lnTo>
                  <a:cubicBezTo>
                    <a:pt x="724754" y="182405"/>
                    <a:pt x="693264" y="213895"/>
                    <a:pt x="654419" y="213895"/>
                  </a:cubicBezTo>
                  <a:lnTo>
                    <a:pt x="70335" y="213895"/>
                  </a:lnTo>
                  <a:cubicBezTo>
                    <a:pt x="51681" y="213895"/>
                    <a:pt x="33791" y="206485"/>
                    <a:pt x="20601" y="193295"/>
                  </a:cubicBezTo>
                  <a:cubicBezTo>
                    <a:pt x="7410" y="180104"/>
                    <a:pt x="0" y="162214"/>
                    <a:pt x="0" y="143560"/>
                  </a:cubicBezTo>
                  <a:lnTo>
                    <a:pt x="0" y="70335"/>
                  </a:lnTo>
                  <a:cubicBezTo>
                    <a:pt x="0" y="51681"/>
                    <a:pt x="7410" y="33791"/>
                    <a:pt x="20601" y="20601"/>
                  </a:cubicBezTo>
                  <a:cubicBezTo>
                    <a:pt x="33791" y="7410"/>
                    <a:pt x="51681" y="0"/>
                    <a:pt x="703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724754" cy="242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3678216" y="2903767"/>
            <a:ext cx="3071491" cy="1197340"/>
            <a:chOff x="0" y="0"/>
            <a:chExt cx="808952" cy="315349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08952" cy="315349"/>
            </a:xfrm>
            <a:custGeom>
              <a:avLst/>
              <a:gdLst/>
              <a:ahLst/>
              <a:cxnLst/>
              <a:rect r="r" b="b" t="t" l="l"/>
              <a:pathLst>
                <a:path h="315349" w="808952">
                  <a:moveTo>
                    <a:pt x="63014" y="0"/>
                  </a:moveTo>
                  <a:lnTo>
                    <a:pt x="745938" y="0"/>
                  </a:lnTo>
                  <a:cubicBezTo>
                    <a:pt x="780740" y="0"/>
                    <a:pt x="808952" y="28212"/>
                    <a:pt x="808952" y="63014"/>
                  </a:cubicBezTo>
                  <a:lnTo>
                    <a:pt x="808952" y="252335"/>
                  </a:lnTo>
                  <a:cubicBezTo>
                    <a:pt x="808952" y="269047"/>
                    <a:pt x="802313" y="285075"/>
                    <a:pt x="790496" y="296892"/>
                  </a:cubicBezTo>
                  <a:cubicBezTo>
                    <a:pt x="778678" y="308710"/>
                    <a:pt x="762650" y="315349"/>
                    <a:pt x="745938" y="315349"/>
                  </a:cubicBezTo>
                  <a:lnTo>
                    <a:pt x="63014" y="315349"/>
                  </a:lnTo>
                  <a:cubicBezTo>
                    <a:pt x="28212" y="315349"/>
                    <a:pt x="0" y="287136"/>
                    <a:pt x="0" y="252335"/>
                  </a:cubicBezTo>
                  <a:lnTo>
                    <a:pt x="0" y="63014"/>
                  </a:lnTo>
                  <a:cubicBezTo>
                    <a:pt x="0" y="28212"/>
                    <a:pt x="28212" y="0"/>
                    <a:pt x="630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808952" cy="3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3678216" y="4830062"/>
            <a:ext cx="3071491" cy="1075873"/>
            <a:chOff x="0" y="0"/>
            <a:chExt cx="808952" cy="28335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08952" cy="283357"/>
            </a:xfrm>
            <a:custGeom>
              <a:avLst/>
              <a:gdLst/>
              <a:ahLst/>
              <a:cxnLst/>
              <a:rect r="r" b="b" t="t" l="l"/>
              <a:pathLst>
                <a:path h="283357" w="808952">
                  <a:moveTo>
                    <a:pt x="63014" y="0"/>
                  </a:moveTo>
                  <a:lnTo>
                    <a:pt x="745938" y="0"/>
                  </a:lnTo>
                  <a:cubicBezTo>
                    <a:pt x="780740" y="0"/>
                    <a:pt x="808952" y="28212"/>
                    <a:pt x="808952" y="63014"/>
                  </a:cubicBezTo>
                  <a:lnTo>
                    <a:pt x="808952" y="220343"/>
                  </a:lnTo>
                  <a:cubicBezTo>
                    <a:pt x="808952" y="237056"/>
                    <a:pt x="802313" y="253083"/>
                    <a:pt x="790496" y="264901"/>
                  </a:cubicBezTo>
                  <a:cubicBezTo>
                    <a:pt x="778678" y="276718"/>
                    <a:pt x="762650" y="283357"/>
                    <a:pt x="745938" y="283357"/>
                  </a:cubicBezTo>
                  <a:lnTo>
                    <a:pt x="63014" y="283357"/>
                  </a:lnTo>
                  <a:cubicBezTo>
                    <a:pt x="46302" y="283357"/>
                    <a:pt x="30274" y="276718"/>
                    <a:pt x="18456" y="264901"/>
                  </a:cubicBezTo>
                  <a:cubicBezTo>
                    <a:pt x="6639" y="253083"/>
                    <a:pt x="0" y="237056"/>
                    <a:pt x="0" y="220343"/>
                  </a:cubicBezTo>
                  <a:lnTo>
                    <a:pt x="0" y="63014"/>
                  </a:lnTo>
                  <a:cubicBezTo>
                    <a:pt x="0" y="28212"/>
                    <a:pt x="28212" y="0"/>
                    <a:pt x="630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808952" cy="311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3599783" y="6670632"/>
            <a:ext cx="3022080" cy="1430655"/>
            <a:chOff x="0" y="0"/>
            <a:chExt cx="795939" cy="376798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795939" cy="376798"/>
            </a:xfrm>
            <a:custGeom>
              <a:avLst/>
              <a:gdLst/>
              <a:ahLst/>
              <a:cxnLst/>
              <a:rect r="r" b="b" t="t" l="l"/>
              <a:pathLst>
                <a:path h="376798" w="795939">
                  <a:moveTo>
                    <a:pt x="64045" y="0"/>
                  </a:moveTo>
                  <a:lnTo>
                    <a:pt x="731894" y="0"/>
                  </a:lnTo>
                  <a:cubicBezTo>
                    <a:pt x="767265" y="0"/>
                    <a:pt x="795939" y="28674"/>
                    <a:pt x="795939" y="64045"/>
                  </a:cubicBezTo>
                  <a:lnTo>
                    <a:pt x="795939" y="312753"/>
                  </a:lnTo>
                  <a:cubicBezTo>
                    <a:pt x="795939" y="329739"/>
                    <a:pt x="789191" y="346029"/>
                    <a:pt x="777180" y="358040"/>
                  </a:cubicBezTo>
                  <a:cubicBezTo>
                    <a:pt x="765170" y="370050"/>
                    <a:pt x="748880" y="376798"/>
                    <a:pt x="731894" y="376798"/>
                  </a:cubicBezTo>
                  <a:lnTo>
                    <a:pt x="64045" y="376798"/>
                  </a:lnTo>
                  <a:cubicBezTo>
                    <a:pt x="28674" y="376798"/>
                    <a:pt x="0" y="348124"/>
                    <a:pt x="0" y="312753"/>
                  </a:cubicBezTo>
                  <a:lnTo>
                    <a:pt x="0" y="64045"/>
                  </a:lnTo>
                  <a:cubicBezTo>
                    <a:pt x="0" y="47059"/>
                    <a:pt x="6748" y="30769"/>
                    <a:pt x="18758" y="18758"/>
                  </a:cubicBezTo>
                  <a:cubicBezTo>
                    <a:pt x="30769" y="6748"/>
                    <a:pt x="47059" y="0"/>
                    <a:pt x="64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795939" cy="405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3599783" y="8391799"/>
            <a:ext cx="3022080" cy="1430655"/>
            <a:chOff x="0" y="0"/>
            <a:chExt cx="795939" cy="37679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795939" cy="376798"/>
            </a:xfrm>
            <a:custGeom>
              <a:avLst/>
              <a:gdLst/>
              <a:ahLst/>
              <a:cxnLst/>
              <a:rect r="r" b="b" t="t" l="l"/>
              <a:pathLst>
                <a:path h="376798" w="795939">
                  <a:moveTo>
                    <a:pt x="64045" y="0"/>
                  </a:moveTo>
                  <a:lnTo>
                    <a:pt x="731894" y="0"/>
                  </a:lnTo>
                  <a:cubicBezTo>
                    <a:pt x="767265" y="0"/>
                    <a:pt x="795939" y="28674"/>
                    <a:pt x="795939" y="64045"/>
                  </a:cubicBezTo>
                  <a:lnTo>
                    <a:pt x="795939" y="312753"/>
                  </a:lnTo>
                  <a:cubicBezTo>
                    <a:pt x="795939" y="329739"/>
                    <a:pt x="789191" y="346029"/>
                    <a:pt x="777180" y="358040"/>
                  </a:cubicBezTo>
                  <a:cubicBezTo>
                    <a:pt x="765170" y="370050"/>
                    <a:pt x="748880" y="376798"/>
                    <a:pt x="731894" y="376798"/>
                  </a:cubicBezTo>
                  <a:lnTo>
                    <a:pt x="64045" y="376798"/>
                  </a:lnTo>
                  <a:cubicBezTo>
                    <a:pt x="28674" y="376798"/>
                    <a:pt x="0" y="348124"/>
                    <a:pt x="0" y="312753"/>
                  </a:cubicBezTo>
                  <a:lnTo>
                    <a:pt x="0" y="64045"/>
                  </a:lnTo>
                  <a:cubicBezTo>
                    <a:pt x="0" y="47059"/>
                    <a:pt x="6748" y="30769"/>
                    <a:pt x="18758" y="18758"/>
                  </a:cubicBezTo>
                  <a:cubicBezTo>
                    <a:pt x="30769" y="6748"/>
                    <a:pt x="47059" y="0"/>
                    <a:pt x="64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795939" cy="405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33807" y="2531702"/>
          <a:ext cx="11670212" cy="4095750"/>
        </p:xfrm>
        <a:graphic>
          <a:graphicData uri="http://schemas.openxmlformats.org/drawingml/2006/table">
            <a:tbl>
              <a:tblPr/>
              <a:tblGrid>
                <a:gridCol w="2201346"/>
                <a:gridCol w="3470538"/>
                <a:gridCol w="2719778"/>
                <a:gridCol w="3278551"/>
              </a:tblGrid>
              <a:tr h="432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Metric Type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Target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Rationale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Primary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mAP@50 (Detection Accuracy)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≥80%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Acceptable for workplace safety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Primary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≥88%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Minimize false positives (avoid false alarms)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Primary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Recall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≥75%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Catch most actual violations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Secondary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Inference Speed (CPU)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&lt;100ms per image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Real-time feasibility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Secondary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Per-Class F1 Score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≥0.80 per PPE type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Balanced performance across classes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883835" y="1342999"/>
            <a:ext cx="7866479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SUCCESS METRICS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967" y="6770327"/>
            <a:ext cx="14188752" cy="312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These Metrics: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mAP@50: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Standard object detection metric (mean average precision at 0.5 IoU)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Precision: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 precision avoids annoying workers with false alarms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Recall: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High recall ensures we catch most safety violations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b="true" sz="2400" spc="-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Speed: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Real-time monitoring requires fast inference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400" spc="-9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Benchmarks: </a:t>
            </a:r>
            <a:r>
              <a:rPr lang="en-US" sz="2400" spc="-9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YOLOv8 achieves 90%+ mAP on standard benchmarks; our target of 80%+ is realistic for this dataset size [Ultralytics Performance Guide, 2025]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030137" y="1128607"/>
            <a:ext cx="4229163" cy="2806189"/>
            <a:chOff x="0" y="0"/>
            <a:chExt cx="856523" cy="5683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6523" cy="568331"/>
            </a:xfrm>
            <a:custGeom>
              <a:avLst/>
              <a:gdLst/>
              <a:ahLst/>
              <a:cxnLst/>
              <a:rect r="r" b="b" t="t" l="l"/>
              <a:pathLst>
                <a:path h="568331" w="856523">
                  <a:moveTo>
                    <a:pt x="0" y="0"/>
                  </a:moveTo>
                  <a:lnTo>
                    <a:pt x="856523" y="0"/>
                  </a:lnTo>
                  <a:lnTo>
                    <a:pt x="856523" y="568331"/>
                  </a:lnTo>
                  <a:lnTo>
                    <a:pt x="0" y="568331"/>
                  </a:lnTo>
                  <a:close/>
                </a:path>
              </a:pathLst>
            </a:custGeom>
            <a:blipFill>
              <a:blip r:embed="rId9"/>
              <a:stretch>
                <a:fillRect l="0" t="-6515" r="0" b="-6515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29592" y="6627452"/>
            <a:ext cx="14675028" cy="3443099"/>
            <a:chOff x="0" y="0"/>
            <a:chExt cx="3865028" cy="9068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65028" cy="906824"/>
            </a:xfrm>
            <a:custGeom>
              <a:avLst/>
              <a:gdLst/>
              <a:ahLst/>
              <a:cxnLst/>
              <a:rect r="r" b="b" t="t" l="l"/>
              <a:pathLst>
                <a:path h="906824" w="3865028">
                  <a:moveTo>
                    <a:pt x="13189" y="0"/>
                  </a:moveTo>
                  <a:lnTo>
                    <a:pt x="3851839" y="0"/>
                  </a:lnTo>
                  <a:cubicBezTo>
                    <a:pt x="3855337" y="0"/>
                    <a:pt x="3858692" y="1390"/>
                    <a:pt x="3861165" y="3863"/>
                  </a:cubicBezTo>
                  <a:cubicBezTo>
                    <a:pt x="3863639" y="6336"/>
                    <a:pt x="3865028" y="9691"/>
                    <a:pt x="3865028" y="13189"/>
                  </a:cubicBezTo>
                  <a:lnTo>
                    <a:pt x="3865028" y="893635"/>
                  </a:lnTo>
                  <a:cubicBezTo>
                    <a:pt x="3865028" y="897133"/>
                    <a:pt x="3863639" y="900488"/>
                    <a:pt x="3861165" y="902961"/>
                  </a:cubicBezTo>
                  <a:cubicBezTo>
                    <a:pt x="3858692" y="905435"/>
                    <a:pt x="3855337" y="906824"/>
                    <a:pt x="3851839" y="906824"/>
                  </a:cubicBezTo>
                  <a:lnTo>
                    <a:pt x="13189" y="906824"/>
                  </a:lnTo>
                  <a:cubicBezTo>
                    <a:pt x="9691" y="906824"/>
                    <a:pt x="6336" y="905435"/>
                    <a:pt x="3863" y="902961"/>
                  </a:cubicBezTo>
                  <a:cubicBezTo>
                    <a:pt x="1390" y="900488"/>
                    <a:pt x="0" y="897133"/>
                    <a:pt x="0" y="893635"/>
                  </a:cubicBezTo>
                  <a:lnTo>
                    <a:pt x="0" y="13189"/>
                  </a:lnTo>
                  <a:cubicBezTo>
                    <a:pt x="0" y="9691"/>
                    <a:pt x="1390" y="6336"/>
                    <a:pt x="3863" y="3863"/>
                  </a:cubicBezTo>
                  <a:cubicBezTo>
                    <a:pt x="6336" y="1390"/>
                    <a:pt x="9691" y="0"/>
                    <a:pt x="13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3865028" cy="935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030137" y="4297129"/>
            <a:ext cx="4229163" cy="2330322"/>
            <a:chOff x="0" y="0"/>
            <a:chExt cx="856523" cy="4719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6523" cy="471955"/>
            </a:xfrm>
            <a:custGeom>
              <a:avLst/>
              <a:gdLst/>
              <a:ahLst/>
              <a:cxnLst/>
              <a:rect r="r" b="b" t="t" l="l"/>
              <a:pathLst>
                <a:path h="471955" w="856523">
                  <a:moveTo>
                    <a:pt x="0" y="0"/>
                  </a:moveTo>
                  <a:lnTo>
                    <a:pt x="856523" y="0"/>
                  </a:lnTo>
                  <a:lnTo>
                    <a:pt x="856523" y="471955"/>
                  </a:lnTo>
                  <a:lnTo>
                    <a:pt x="0" y="471955"/>
                  </a:lnTo>
                  <a:close/>
                </a:path>
              </a:pathLst>
            </a:custGeom>
            <a:blipFill>
              <a:blip r:embed="rId10"/>
              <a:stretch>
                <a:fillRect l="0" t="-18056" r="0" b="-18056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2243933" y="7892424"/>
            <a:ext cx="5404565" cy="2069428"/>
            <a:chOff x="0" y="0"/>
            <a:chExt cx="1700155" cy="6509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00155" cy="650996"/>
            </a:xfrm>
            <a:custGeom>
              <a:avLst/>
              <a:gdLst/>
              <a:ahLst/>
              <a:cxnLst/>
              <a:rect r="r" b="b" t="t" l="l"/>
              <a:pathLst>
                <a:path h="650996" w="1700155">
                  <a:moveTo>
                    <a:pt x="0" y="0"/>
                  </a:moveTo>
                  <a:lnTo>
                    <a:pt x="1700155" y="0"/>
                  </a:lnTo>
                  <a:lnTo>
                    <a:pt x="1700155" y="650996"/>
                  </a:lnTo>
                  <a:lnTo>
                    <a:pt x="0" y="650996"/>
                  </a:lnTo>
                  <a:close/>
                </a:path>
              </a:pathLst>
            </a:custGeom>
            <a:blipFill>
              <a:blip r:embed="rId9"/>
              <a:stretch>
                <a:fillRect l="0" t="-15183" r="0" b="-58815"/>
              </a:stretch>
            </a:blipFill>
          </p:spPr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028700" y="2399003"/>
          <a:ext cx="10868110" cy="7554582"/>
        </p:xfrm>
        <a:graphic>
          <a:graphicData uri="http://schemas.openxmlformats.org/drawingml/2006/table">
            <a:tbl>
              <a:tblPr/>
              <a:tblGrid>
                <a:gridCol w="1209450"/>
                <a:gridCol w="1393302"/>
                <a:gridCol w="4719066"/>
                <a:gridCol w="3546292"/>
              </a:tblGrid>
              <a:tr h="8125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Week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Task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Milestone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Oct 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Download dataset, set up environment, initial exploration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Dataset ready; Midterm presentation submitted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Nov 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Train YOLOv8 model on PPE dataset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Model working; achieves ≥75% mAP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Nov 13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Test model, improve accuracy with augmentation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Good accuracy (≥80% mAP)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Nov 20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Build compliance logic, create demo with visual overlays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Demo ready; system functional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Nov 27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Record demo video, final testing, documentation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Everything done; GitHub finalized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5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Dec 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Present project in class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🎉 Presentation day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1028700" y="1381099"/>
            <a:ext cx="8661906" cy="101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9"/>
              </a:lnSpc>
            </a:pPr>
            <a:r>
              <a:rPr lang="en-US" sz="7999" spc="-47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WEEK-BY-WEEK PLAN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5865" y="1703609"/>
            <a:ext cx="5280700" cy="45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i="true" spc="-111">
                <a:solidFill>
                  <a:srgbClr val="FFBD5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Key Milestones Detail: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62333" y="2268113"/>
            <a:ext cx="5567766" cy="548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10: 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Download Kaggle dataset, set up Google Colab with PyTorch/YOLOv8, create GitHub repo, explore data</a:t>
            </a:r>
          </a:p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11: 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Train YOLOv8-small for 50–100 epochs, monitor metrics, save best checkpoint</a:t>
            </a:r>
          </a:p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12: 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Evaluate on test set, apply augmentation, retrain, improve to 80%+ mAP</a:t>
            </a:r>
          </a:p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13: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Write compliance rule engine, create inference script, annotate output images</a:t>
            </a:r>
          </a:p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14: 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Record 3–5 min demo video, finalize code/docs, prepare presentation</a:t>
            </a:r>
          </a:p>
          <a:p>
            <a:pPr algn="l" marL="453074" indent="-226537" lvl="1">
              <a:lnSpc>
                <a:spcPts val="2728"/>
              </a:lnSpc>
              <a:buFont typeface="Arial"/>
              <a:buChar char="•"/>
            </a:pPr>
            <a:r>
              <a:rPr lang="en-US" b="true" sz="2098" spc="-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Week 15:</a:t>
            </a:r>
            <a:r>
              <a:rPr lang="en-US" sz="2098" spc="-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Live or recorded demo during final presentation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012121" y="1523978"/>
            <a:ext cx="5717978" cy="6323988"/>
            <a:chOff x="0" y="0"/>
            <a:chExt cx="1505969" cy="16655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5969" cy="1665577"/>
            </a:xfrm>
            <a:custGeom>
              <a:avLst/>
              <a:gdLst/>
              <a:ahLst/>
              <a:cxnLst/>
              <a:rect r="r" b="b" t="t" l="l"/>
              <a:pathLst>
                <a:path h="1665577" w="1505969">
                  <a:moveTo>
                    <a:pt x="33849" y="0"/>
                  </a:moveTo>
                  <a:lnTo>
                    <a:pt x="1472120" y="0"/>
                  </a:lnTo>
                  <a:cubicBezTo>
                    <a:pt x="1481098" y="0"/>
                    <a:pt x="1489707" y="3566"/>
                    <a:pt x="1496055" y="9914"/>
                  </a:cubicBezTo>
                  <a:cubicBezTo>
                    <a:pt x="1502403" y="16262"/>
                    <a:pt x="1505969" y="24872"/>
                    <a:pt x="1505969" y="33849"/>
                  </a:cubicBezTo>
                  <a:lnTo>
                    <a:pt x="1505969" y="1631728"/>
                  </a:lnTo>
                  <a:cubicBezTo>
                    <a:pt x="1505969" y="1640705"/>
                    <a:pt x="1502403" y="1649315"/>
                    <a:pt x="1496055" y="1655663"/>
                  </a:cubicBezTo>
                  <a:cubicBezTo>
                    <a:pt x="1489707" y="1662011"/>
                    <a:pt x="1481098" y="1665577"/>
                    <a:pt x="1472120" y="1665577"/>
                  </a:cubicBezTo>
                  <a:lnTo>
                    <a:pt x="33849" y="1665577"/>
                  </a:lnTo>
                  <a:cubicBezTo>
                    <a:pt x="24872" y="1665577"/>
                    <a:pt x="16262" y="1662011"/>
                    <a:pt x="9914" y="1655663"/>
                  </a:cubicBezTo>
                  <a:cubicBezTo>
                    <a:pt x="3566" y="1649315"/>
                    <a:pt x="0" y="1640705"/>
                    <a:pt x="0" y="1631728"/>
                  </a:cubicBezTo>
                  <a:lnTo>
                    <a:pt x="0" y="33849"/>
                  </a:lnTo>
                  <a:cubicBezTo>
                    <a:pt x="0" y="24872"/>
                    <a:pt x="3566" y="16262"/>
                    <a:pt x="9914" y="9914"/>
                  </a:cubicBezTo>
                  <a:cubicBezTo>
                    <a:pt x="16262" y="3566"/>
                    <a:pt x="24872" y="0"/>
                    <a:pt x="338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505969" cy="1694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95" y="300304"/>
            <a:ext cx="304864" cy="263292"/>
          </a:xfrm>
          <a:custGeom>
            <a:avLst/>
            <a:gdLst/>
            <a:ahLst/>
            <a:cxnLst/>
            <a:rect r="r" b="b" t="t" l="l"/>
            <a:pathLst>
              <a:path h="263292" w="304864">
                <a:moveTo>
                  <a:pt x="0" y="0"/>
                </a:moveTo>
                <a:lnTo>
                  <a:pt x="304865" y="0"/>
                </a:lnTo>
                <a:lnTo>
                  <a:pt x="304865" y="263292"/>
                </a:lnTo>
                <a:lnTo>
                  <a:pt x="0" y="2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4309" y="338045"/>
            <a:ext cx="284720" cy="189695"/>
          </a:xfrm>
          <a:custGeom>
            <a:avLst/>
            <a:gdLst/>
            <a:ahLst/>
            <a:cxnLst/>
            <a:rect r="r" b="b" t="t" l="l"/>
            <a:pathLst>
              <a:path h="189695" w="284720">
                <a:moveTo>
                  <a:pt x="0" y="0"/>
                </a:moveTo>
                <a:lnTo>
                  <a:pt x="284720" y="0"/>
                </a:lnTo>
                <a:lnTo>
                  <a:pt x="284720" y="189695"/>
                </a:lnTo>
                <a:lnTo>
                  <a:pt x="0" y="18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854130" y="373783"/>
            <a:ext cx="135106" cy="11821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02580" y="319174"/>
            <a:ext cx="227436" cy="227436"/>
          </a:xfrm>
          <a:custGeom>
            <a:avLst/>
            <a:gdLst/>
            <a:ahLst/>
            <a:cxnLst/>
            <a:rect r="r" b="b" t="t" l="l"/>
            <a:pathLst>
              <a:path h="227436" w="227436">
                <a:moveTo>
                  <a:pt x="0" y="0"/>
                </a:moveTo>
                <a:lnTo>
                  <a:pt x="227435" y="0"/>
                </a:lnTo>
                <a:lnTo>
                  <a:pt x="227435" y="227436"/>
                </a:lnTo>
                <a:lnTo>
                  <a:pt x="0" y="227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40795" y="852462"/>
            <a:ext cx="17568131" cy="0"/>
          </a:xfrm>
          <a:prstGeom prst="line">
            <a:avLst/>
          </a:prstGeom>
          <a:ln cap="flat" w="9525">
            <a:solidFill>
              <a:srgbClr val="FFFFFF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28700" y="2451701"/>
          <a:ext cx="10590475" cy="7460433"/>
        </p:xfrm>
        <a:graphic>
          <a:graphicData uri="http://schemas.openxmlformats.org/drawingml/2006/table">
            <a:tbl>
              <a:tblPr/>
              <a:tblGrid>
                <a:gridCol w="3430246"/>
                <a:gridCol w="1896779"/>
                <a:gridCol w="5263449"/>
              </a:tblGrid>
              <a:tr h="867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Challenge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Probability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Plan B / Mitigation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7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Accuracy &lt; 80%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Medium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Apply aggressive augmentation; try YOLOv8-medium; fine-tune on hard examples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Class imbalance (some PPE rare)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Medium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Use weighted loss functions; class-specific augmentation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Occluded PPE (workers blocked)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Medium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Train with occlusion patterns; adjust confidence thresholds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7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Lighting variability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High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YOLOv8 handles well with augmentation; test various lighting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Slow inference on CPU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Low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Use YOLOv8-nano (faster); optimize with quantization; ensure GPU available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Insufficient training data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Low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Combine with SH17 dataset (8,099 images); aggressive augmentation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Demo technical failure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Low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Record backup video in advance; prepare static image demo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975193"/>
            <a:ext cx="11347038" cy="10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spc="-48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CHALLENGES &amp; BACKUP PLANS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280" y="357454"/>
            <a:ext cx="1556981" cy="20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800" spc="-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PPE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8436" y="287008"/>
            <a:ext cx="7519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7106" y="287008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86033" y="287008"/>
            <a:ext cx="92353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904" y="287008"/>
            <a:ext cx="91740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4000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28417" y="287008"/>
            <a:ext cx="8805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Let’s Talk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15536" y="2910165"/>
            <a:ext cx="6293391" cy="288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 spc="-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If model underperforms: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Fine-tune hyperparameters, try larger model variant, add more data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 spc="-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If time runs short: 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Focus on core features first (detection + basic compliance), add extras if time allows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 spc="-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If deployment issues:</a:t>
            </a: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Prepare demo on static images instead of live video 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97495" y="2202786"/>
            <a:ext cx="6771413" cy="45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Risk Management: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852669" y="5872599"/>
            <a:ext cx="6056258" cy="3885870"/>
            <a:chOff x="0" y="0"/>
            <a:chExt cx="1851031" cy="1187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51030" cy="1187675"/>
            </a:xfrm>
            <a:custGeom>
              <a:avLst/>
              <a:gdLst/>
              <a:ahLst/>
              <a:cxnLst/>
              <a:rect r="r" b="b" t="t" l="l"/>
              <a:pathLst>
                <a:path h="1187675" w="1851030">
                  <a:moveTo>
                    <a:pt x="11505" y="0"/>
                  </a:moveTo>
                  <a:lnTo>
                    <a:pt x="1839526" y="0"/>
                  </a:lnTo>
                  <a:cubicBezTo>
                    <a:pt x="1842577" y="0"/>
                    <a:pt x="1845503" y="1212"/>
                    <a:pt x="1847661" y="3370"/>
                  </a:cubicBezTo>
                  <a:cubicBezTo>
                    <a:pt x="1849818" y="5527"/>
                    <a:pt x="1851030" y="8454"/>
                    <a:pt x="1851030" y="11505"/>
                  </a:cubicBezTo>
                  <a:lnTo>
                    <a:pt x="1851030" y="1176170"/>
                  </a:lnTo>
                  <a:cubicBezTo>
                    <a:pt x="1851030" y="1179221"/>
                    <a:pt x="1849818" y="1182147"/>
                    <a:pt x="1847661" y="1184305"/>
                  </a:cubicBezTo>
                  <a:cubicBezTo>
                    <a:pt x="1845503" y="1186463"/>
                    <a:pt x="1842577" y="1187675"/>
                    <a:pt x="1839526" y="1187675"/>
                  </a:cubicBezTo>
                  <a:lnTo>
                    <a:pt x="11505" y="1187675"/>
                  </a:lnTo>
                  <a:cubicBezTo>
                    <a:pt x="8454" y="1187675"/>
                    <a:pt x="5527" y="1186463"/>
                    <a:pt x="3370" y="1184305"/>
                  </a:cubicBezTo>
                  <a:cubicBezTo>
                    <a:pt x="1212" y="1182147"/>
                    <a:pt x="0" y="1179221"/>
                    <a:pt x="0" y="1176170"/>
                  </a:cubicBezTo>
                  <a:lnTo>
                    <a:pt x="0" y="11505"/>
                  </a:lnTo>
                  <a:cubicBezTo>
                    <a:pt x="0" y="8454"/>
                    <a:pt x="1212" y="5527"/>
                    <a:pt x="3370" y="3370"/>
                  </a:cubicBezTo>
                  <a:cubicBezTo>
                    <a:pt x="5527" y="1212"/>
                    <a:pt x="8454" y="0"/>
                    <a:pt x="11505" y="0"/>
                  </a:cubicBezTo>
                  <a:close/>
                </a:path>
              </a:pathLst>
            </a:custGeom>
            <a:blipFill>
              <a:blip r:embed="rId9"/>
              <a:stretch>
                <a:fillRect l="-23311" t="0" r="-15925" b="-21794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669607" y="2135748"/>
            <a:ext cx="6422382" cy="3736851"/>
            <a:chOff x="0" y="0"/>
            <a:chExt cx="1691492" cy="9841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91492" cy="984191"/>
            </a:xfrm>
            <a:custGeom>
              <a:avLst/>
              <a:gdLst/>
              <a:ahLst/>
              <a:cxnLst/>
              <a:rect r="r" b="b" t="t" l="l"/>
              <a:pathLst>
                <a:path h="984191" w="1691492">
                  <a:moveTo>
                    <a:pt x="30136" y="0"/>
                  </a:moveTo>
                  <a:lnTo>
                    <a:pt x="1661355" y="0"/>
                  </a:lnTo>
                  <a:cubicBezTo>
                    <a:pt x="1669348" y="0"/>
                    <a:pt x="1677013" y="3175"/>
                    <a:pt x="1682665" y="8827"/>
                  </a:cubicBezTo>
                  <a:cubicBezTo>
                    <a:pt x="1688317" y="14478"/>
                    <a:pt x="1691492" y="22144"/>
                    <a:pt x="1691492" y="30136"/>
                  </a:cubicBezTo>
                  <a:lnTo>
                    <a:pt x="1691492" y="954055"/>
                  </a:lnTo>
                  <a:cubicBezTo>
                    <a:pt x="1691492" y="970699"/>
                    <a:pt x="1677999" y="984191"/>
                    <a:pt x="1661355" y="984191"/>
                  </a:cubicBezTo>
                  <a:lnTo>
                    <a:pt x="30136" y="984191"/>
                  </a:lnTo>
                  <a:cubicBezTo>
                    <a:pt x="13493" y="984191"/>
                    <a:pt x="0" y="970699"/>
                    <a:pt x="0" y="954055"/>
                  </a:cubicBezTo>
                  <a:lnTo>
                    <a:pt x="0" y="30136"/>
                  </a:lnTo>
                  <a:cubicBezTo>
                    <a:pt x="0" y="13493"/>
                    <a:pt x="13493" y="0"/>
                    <a:pt x="301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691492" cy="101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1954999"/>
            <a:ext cx="6771413" cy="45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 b="true">
                <a:solidFill>
                  <a:srgbClr val="FFBD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Potential Challenges &amp; Solutions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DAG3APsUJQI</dc:identifier>
  <dcterms:modified xsi:type="dcterms:W3CDTF">2011-08-01T06:04:30Z</dcterms:modified>
  <cp:revision>1</cp:revision>
  <dc:title>MD_DemarcusCrump_ChloeTu__ITAI1378</dc:title>
</cp:coreProperties>
</file>